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0" r:id="rId2"/>
  </p:sldMasterIdLst>
  <p:notesMasterIdLst>
    <p:notesMasterId r:id="rId155"/>
  </p:notesMasterIdLst>
  <p:sldIdLst>
    <p:sldId id="308" r:id="rId3"/>
    <p:sldId id="472" r:id="rId4"/>
    <p:sldId id="345" r:id="rId5"/>
    <p:sldId id="338" r:id="rId6"/>
    <p:sldId id="347" r:id="rId7"/>
    <p:sldId id="351" r:id="rId8"/>
    <p:sldId id="369" r:id="rId9"/>
    <p:sldId id="352" r:id="rId10"/>
    <p:sldId id="388" r:id="rId11"/>
    <p:sldId id="447" r:id="rId12"/>
    <p:sldId id="353" r:id="rId13"/>
    <p:sldId id="389" r:id="rId14"/>
    <p:sldId id="420" r:id="rId15"/>
    <p:sldId id="354" r:id="rId16"/>
    <p:sldId id="355" r:id="rId17"/>
    <p:sldId id="357" r:id="rId18"/>
    <p:sldId id="356" r:id="rId19"/>
    <p:sldId id="390" r:id="rId20"/>
    <p:sldId id="358" r:id="rId21"/>
    <p:sldId id="362" r:id="rId22"/>
    <p:sldId id="391" r:id="rId23"/>
    <p:sldId id="449" r:id="rId24"/>
    <p:sldId id="450" r:id="rId25"/>
    <p:sldId id="473" r:id="rId26"/>
    <p:sldId id="359" r:id="rId27"/>
    <p:sldId id="360" r:id="rId28"/>
    <p:sldId id="343" r:id="rId29"/>
    <p:sldId id="350" r:id="rId30"/>
    <p:sldId id="370" r:id="rId31"/>
    <p:sldId id="342" r:id="rId32"/>
    <p:sldId id="348" r:id="rId33"/>
    <p:sldId id="418" r:id="rId34"/>
    <p:sldId id="349" r:id="rId35"/>
    <p:sldId id="417" r:id="rId36"/>
    <p:sldId id="363" r:id="rId37"/>
    <p:sldId id="364" r:id="rId38"/>
    <p:sldId id="361" r:id="rId39"/>
    <p:sldId id="365" r:id="rId40"/>
    <p:sldId id="333" r:id="rId41"/>
    <p:sldId id="434" r:id="rId42"/>
    <p:sldId id="334" r:id="rId43"/>
    <p:sldId id="335" r:id="rId44"/>
    <p:sldId id="366" r:id="rId45"/>
    <p:sldId id="336" r:id="rId46"/>
    <p:sldId id="432" r:id="rId47"/>
    <p:sldId id="443" r:id="rId48"/>
    <p:sldId id="425" r:id="rId49"/>
    <p:sldId id="428" r:id="rId50"/>
    <p:sldId id="484" r:id="rId51"/>
    <p:sldId id="337" r:id="rId52"/>
    <p:sldId id="339" r:id="rId53"/>
    <p:sldId id="486" r:id="rId54"/>
    <p:sldId id="416" r:id="rId55"/>
    <p:sldId id="487" r:id="rId56"/>
    <p:sldId id="488" r:id="rId57"/>
    <p:sldId id="485" r:id="rId58"/>
    <p:sldId id="489" r:id="rId59"/>
    <p:sldId id="373" r:id="rId60"/>
    <p:sldId id="340" r:id="rId61"/>
    <p:sldId id="438" r:id="rId62"/>
    <p:sldId id="346" r:id="rId63"/>
    <p:sldId id="372" r:id="rId64"/>
    <p:sldId id="371" r:id="rId65"/>
    <p:sldId id="375" r:id="rId66"/>
    <p:sldId id="382" r:id="rId67"/>
    <p:sldId id="474" r:id="rId68"/>
    <p:sldId id="480" r:id="rId69"/>
    <p:sldId id="481" r:id="rId70"/>
    <p:sldId id="383" r:id="rId71"/>
    <p:sldId id="411" r:id="rId72"/>
    <p:sldId id="475" r:id="rId73"/>
    <p:sldId id="386" r:id="rId74"/>
    <p:sldId id="387" r:id="rId75"/>
    <p:sldId id="410" r:id="rId76"/>
    <p:sldId id="476" r:id="rId77"/>
    <p:sldId id="477" r:id="rId78"/>
    <p:sldId id="376" r:id="rId79"/>
    <p:sldId id="377" r:id="rId80"/>
    <p:sldId id="374" r:id="rId81"/>
    <p:sldId id="378" r:id="rId82"/>
    <p:sldId id="379" r:id="rId83"/>
    <p:sldId id="412" r:id="rId84"/>
    <p:sldId id="413" r:id="rId85"/>
    <p:sldId id="414" r:id="rId86"/>
    <p:sldId id="380" r:id="rId87"/>
    <p:sldId id="385" r:id="rId88"/>
    <p:sldId id="451" r:id="rId89"/>
    <p:sldId id="448" r:id="rId90"/>
    <p:sldId id="392" r:id="rId91"/>
    <p:sldId id="440" r:id="rId92"/>
    <p:sldId id="444" r:id="rId93"/>
    <p:sldId id="439" r:id="rId94"/>
    <p:sldId id="384" r:id="rId95"/>
    <p:sldId id="393" r:id="rId96"/>
    <p:sldId id="397" r:id="rId97"/>
    <p:sldId id="398" r:id="rId98"/>
    <p:sldId id="399" r:id="rId99"/>
    <p:sldId id="402" r:id="rId100"/>
    <p:sldId id="395" r:id="rId101"/>
    <p:sldId id="458" r:id="rId102"/>
    <p:sldId id="401" r:id="rId103"/>
    <p:sldId id="419" r:id="rId104"/>
    <p:sldId id="396" r:id="rId105"/>
    <p:sldId id="453" r:id="rId106"/>
    <p:sldId id="452" r:id="rId107"/>
    <p:sldId id="400" r:id="rId108"/>
    <p:sldId id="441" r:id="rId109"/>
    <p:sldId id="445" r:id="rId110"/>
    <p:sldId id="442" r:id="rId111"/>
    <p:sldId id="406" r:id="rId112"/>
    <p:sldId id="407" r:id="rId113"/>
    <p:sldId id="427" r:id="rId114"/>
    <p:sldId id="436" r:id="rId115"/>
    <p:sldId id="437" r:id="rId116"/>
    <p:sldId id="429" r:id="rId117"/>
    <p:sldId id="430" r:id="rId118"/>
    <p:sldId id="431" r:id="rId119"/>
    <p:sldId id="408" r:id="rId120"/>
    <p:sldId id="403" r:id="rId121"/>
    <p:sldId id="404" r:id="rId122"/>
    <p:sldId id="409" r:id="rId123"/>
    <p:sldId id="405" r:id="rId124"/>
    <p:sldId id="415" r:id="rId125"/>
    <p:sldId id="368" r:id="rId126"/>
    <p:sldId id="421" r:id="rId127"/>
    <p:sldId id="426" r:id="rId128"/>
    <p:sldId id="424" r:id="rId129"/>
    <p:sldId id="367" r:id="rId130"/>
    <p:sldId id="446" r:id="rId131"/>
    <p:sldId id="423" r:id="rId132"/>
    <p:sldId id="422" r:id="rId133"/>
    <p:sldId id="454" r:id="rId134"/>
    <p:sldId id="455" r:id="rId135"/>
    <p:sldId id="456" r:id="rId136"/>
    <p:sldId id="457" r:id="rId137"/>
    <p:sldId id="459" r:id="rId138"/>
    <p:sldId id="460" r:id="rId139"/>
    <p:sldId id="461" r:id="rId140"/>
    <p:sldId id="462" r:id="rId141"/>
    <p:sldId id="464" r:id="rId142"/>
    <p:sldId id="465" r:id="rId143"/>
    <p:sldId id="463" r:id="rId144"/>
    <p:sldId id="466" r:id="rId145"/>
    <p:sldId id="467" r:id="rId146"/>
    <p:sldId id="468" r:id="rId147"/>
    <p:sldId id="469" r:id="rId148"/>
    <p:sldId id="470" r:id="rId149"/>
    <p:sldId id="471" r:id="rId150"/>
    <p:sldId id="483" r:id="rId151"/>
    <p:sldId id="478" r:id="rId152"/>
    <p:sldId id="482" r:id="rId153"/>
    <p:sldId id="479" r:id="rId15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84254"/>
    <a:srgbClr val="F6ACAC"/>
    <a:srgbClr val="3551A2"/>
    <a:srgbClr val="FFFFFF"/>
    <a:srgbClr val="000000"/>
    <a:srgbClr val="C01D2E"/>
    <a:srgbClr val="F8931D"/>
    <a:srgbClr val="00A650"/>
    <a:srgbClr val="3551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1" autoAdjust="0"/>
    <p:restoredTop sz="96866" autoAdjust="0"/>
  </p:normalViewPr>
  <p:slideViewPr>
    <p:cSldViewPr snapToGrid="0">
      <p:cViewPr varScale="1">
        <p:scale>
          <a:sx n="99" d="100"/>
          <a:sy n="99" d="100"/>
        </p:scale>
        <p:origin x="78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tableStyles" Target="tableStyles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presProps" Target="presProp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A479C-4BEB-45F7-8A14-883A4083EE9C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6003E0-FEFB-4C37-8A3F-08F13C0F5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476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579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122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912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124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454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125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675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126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382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127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741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092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57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663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004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440F8-3B82-4B37-91B7-7E7ABA8AA6BA}" type="slidenum">
              <a:rPr lang="ru-RU" smtClean="0"/>
              <a:t>97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007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117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100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120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600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121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678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978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359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152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237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594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870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098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941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391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6622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505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3368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239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319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126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400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975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28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340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821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52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960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5B1DB-FA02-48EA-854C-795534BB5E60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744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5B1DB-FA02-48EA-854C-795534BB5E60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564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microsoft.com/office/2007/relationships/hdphoto" Target="../media/hdphoto1.wdp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4.png"/><Relationship Id="rId7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15.png"/><Relationship Id="rId9" Type="http://schemas.openxmlformats.org/officeDocument/2006/relationships/image" Target="../media/image67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microsoft.com/office/2007/relationships/hdphoto" Target="../media/hdphoto1.wdp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microsoft.com/office/2007/relationships/hdphoto" Target="../media/hdphoto1.wdp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everence.ru/software/mobile-smarts/rtl15/" TargetMode="External"/><Relationship Id="rId2" Type="http://schemas.openxmlformats.org/officeDocument/2006/relationships/hyperlink" Target="http://www.cleverence.ru/software/mobile-smarts/ms-egais/" TargetMode="Externa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83.png"/><Relationship Id="rId7" Type="http://schemas.openxmlformats.org/officeDocument/2006/relationships/image" Target="../media/image79.png"/><Relationship Id="rId12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81.png"/><Relationship Id="rId5" Type="http://schemas.openxmlformats.org/officeDocument/2006/relationships/image" Target="../media/image84.png"/><Relationship Id="rId15" Type="http://schemas.openxmlformats.org/officeDocument/2006/relationships/image" Target="../media/image32.png"/><Relationship Id="rId10" Type="http://schemas.openxmlformats.org/officeDocument/2006/relationships/image" Target="../media/image31.png"/><Relationship Id="rId4" Type="http://schemas.openxmlformats.org/officeDocument/2006/relationships/image" Target="../media/image78.png"/><Relationship Id="rId9" Type="http://schemas.openxmlformats.org/officeDocument/2006/relationships/image" Target="../media/image30.png"/><Relationship Id="rId14" Type="http://schemas.openxmlformats.org/officeDocument/2006/relationships/image" Target="../media/image86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1.xml"/><Relationship Id="rId3" Type="http://schemas.openxmlformats.org/officeDocument/2006/relationships/slide" Target="slide25.xml"/><Relationship Id="rId7" Type="http://schemas.openxmlformats.org/officeDocument/2006/relationships/slide" Target="slide11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3.xml"/><Relationship Id="rId5" Type="http://schemas.openxmlformats.org/officeDocument/2006/relationships/slide" Target="slide50.xml"/><Relationship Id="rId4" Type="http://schemas.openxmlformats.org/officeDocument/2006/relationships/slide" Target="slide3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9500" y="2341563"/>
            <a:ext cx="9144000" cy="2387600"/>
          </a:xfrm>
        </p:spPr>
        <p:txBody>
          <a:bodyPr>
            <a:noAutofit/>
          </a:bodyPr>
          <a:lstStyle/>
          <a:p>
            <a:pPr algn="l"/>
            <a:r>
              <a:rPr lang="en-US" sz="8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Mobile SMARTS </a:t>
            </a:r>
            <a:r>
              <a:rPr lang="ru-RU" sz="8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ru-RU" sz="8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8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и ЕГАИС</a:t>
            </a:r>
            <a:endParaRPr lang="ru-RU" sz="8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49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 l="2000" t="3000" r="2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Вопросы и ответы</a:t>
            </a:r>
            <a:endParaRPr lang="ru-RU" dirty="0"/>
          </a:p>
        </p:txBody>
      </p:sp>
      <p:pic>
        <p:nvPicPr>
          <p:cNvPr id="10242" name="Picture 2" descr="http://www.kartoteka.ru/images/eds/fsr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142" y="51357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88794" y="2511724"/>
            <a:ext cx="1041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ЕГАИС</a:t>
            </a:r>
            <a:endParaRPr lang="ru-RU" sz="2400" dirty="0"/>
          </a:p>
        </p:txBody>
      </p:sp>
      <p:sp>
        <p:nvSpPr>
          <p:cNvPr id="21" name="Текст 2"/>
          <p:cNvSpPr>
            <a:spLocks noGrp="1"/>
          </p:cNvSpPr>
          <p:nvPr>
            <p:ph idx="1"/>
          </p:nvPr>
        </p:nvSpPr>
        <p:spPr>
          <a:xfrm>
            <a:off x="838200" y="2155371"/>
            <a:ext cx="8967107" cy="4021592"/>
          </a:xfrm>
        </p:spPr>
        <p:txBody>
          <a:bodyPr anchor="t">
            <a:normAutofit fontScale="85000" lnSpcReduction="10000"/>
          </a:bodyPr>
          <a:lstStyle/>
          <a:p>
            <a:pPr marL="449263" indent="-449263">
              <a:lnSpc>
                <a:spcPct val="150000"/>
              </a:lnSpc>
              <a:buNone/>
            </a:pPr>
            <a:r>
              <a:rPr lang="ru-RU" sz="2400" b="1" dirty="0" smtClean="0"/>
              <a:t>В:</a:t>
            </a:r>
            <a:r>
              <a:rPr lang="ru-RU" sz="2400" dirty="0" smtClean="0"/>
              <a:t> </a:t>
            </a:r>
            <a:r>
              <a:rPr lang="ru-RU" sz="2400" dirty="0"/>
              <a:t>Проверяет ли система ЕГАИС пересылаемые </a:t>
            </a:r>
            <a:r>
              <a:rPr lang="ru-RU" sz="2400" dirty="0" smtClean="0"/>
              <a:t>данные?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400" b="1" dirty="0" smtClean="0"/>
              <a:t>О:</a:t>
            </a:r>
            <a:r>
              <a:rPr lang="ru-RU" sz="2400" dirty="0" smtClean="0"/>
              <a:t> </a:t>
            </a:r>
            <a:r>
              <a:rPr lang="ru-RU" sz="2400" dirty="0"/>
              <a:t>ЕГАИС с версии </a:t>
            </a:r>
            <a:r>
              <a:rPr lang="ru-RU" sz="2400" dirty="0" smtClean="0"/>
              <a:t>УТМ </a:t>
            </a:r>
            <a:r>
              <a:rPr lang="ru-RU" sz="2400" dirty="0"/>
              <a:t>2.0.3-4 проверяет легальность марки (</a:t>
            </a:r>
            <a:r>
              <a:rPr lang="ru-RU" sz="2400" dirty="0" smtClean="0"/>
              <a:t>зеркальная, </a:t>
            </a:r>
            <a:r>
              <a:rPr lang="ru-RU" sz="2400" dirty="0"/>
              <a:t>поддельная не существующая по кодам АП</a:t>
            </a:r>
            <a:r>
              <a:rPr lang="ru-RU" sz="2400" dirty="0" smtClean="0"/>
              <a:t>).</a:t>
            </a:r>
            <a:endParaRPr lang="ru-RU" sz="2400" dirty="0" smtClean="0"/>
          </a:p>
          <a:p>
            <a:pPr marL="0" indent="0">
              <a:lnSpc>
                <a:spcPct val="150000"/>
              </a:lnSpc>
              <a:buNone/>
            </a:pPr>
            <a:endParaRPr lang="ru-RU" sz="2400" dirty="0"/>
          </a:p>
          <a:p>
            <a:pPr marL="449263" indent="-449263">
              <a:lnSpc>
                <a:spcPct val="150000"/>
              </a:lnSpc>
              <a:buNone/>
            </a:pPr>
            <a:r>
              <a:rPr lang="ru-RU" sz="2400" b="1" dirty="0"/>
              <a:t>В:</a:t>
            </a:r>
            <a:r>
              <a:rPr lang="ru-RU" sz="2400" dirty="0"/>
              <a:t> </a:t>
            </a:r>
            <a:r>
              <a:rPr lang="ru-RU" sz="2400" dirty="0" smtClean="0"/>
              <a:t>Можно ли указывать </a:t>
            </a:r>
            <a:r>
              <a:rPr lang="ru-RU" sz="2400" dirty="0" smtClean="0"/>
              <a:t>в документах всякую фигню?</a:t>
            </a:r>
            <a:endParaRPr lang="ru-RU" sz="2400" dirty="0"/>
          </a:p>
          <a:p>
            <a:pPr marL="0" indent="0">
              <a:lnSpc>
                <a:spcPct val="150000"/>
              </a:lnSpc>
              <a:buNone/>
            </a:pPr>
            <a:r>
              <a:rPr lang="ru-RU" sz="2400" b="1" dirty="0"/>
              <a:t>О:</a:t>
            </a:r>
            <a:r>
              <a:rPr lang="ru-RU" sz="2400" dirty="0"/>
              <a:t> </a:t>
            </a:r>
            <a:r>
              <a:rPr lang="ru-RU" sz="2400" dirty="0" smtClean="0"/>
              <a:t>В ТТН ЕГАИС можно ошибочно указать неверное количество и не ту номенклатуру, которая реально поехала в машине.  Но при этом изменение остатков зафиксируется в ЕГАИС.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2666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35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Самое главное, что </a:t>
            </a:r>
            <a:r>
              <a:rPr lang="ru-RU" dirty="0" smtClean="0"/>
              <a:t>нужно проверить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ru-RU" dirty="0" smtClean="0"/>
              <a:t>Сканируется </a:t>
            </a:r>
            <a:r>
              <a:rPr lang="ru-RU" dirty="0"/>
              <a:t>ли вообще марка?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ru-RU" dirty="0"/>
              <a:t>Те ли это коды алкогольной продукции, что указаны в ТТН ЕГАИС?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ru-RU" dirty="0"/>
              <a:t>Те ли это производители и импортеры, что указаны в ТТН ЕГАИС?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ru-RU" dirty="0"/>
              <a:t>Верны ли представленные формы А и Б?  Упомянуты ли в них именно эти акцизные марки</a:t>
            </a:r>
            <a:r>
              <a:rPr lang="ru-RU" dirty="0" smtClean="0"/>
              <a:t>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956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http://www.cleverence.ru/upload/iblock/e8b/e8be4d8d47f81fb11ac135cde1e3754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769" y="4607056"/>
            <a:ext cx="1118385" cy="167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Проверка входящей поставки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алкоголя</a:t>
            </a:r>
            <a:b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dirty="0" smtClean="0">
                <a:solidFill>
                  <a:srgbClr val="FFFFFF"/>
                </a:solidFill>
              </a:rPr>
              <a:t>Как проверяем, по шагам</a:t>
            </a:r>
            <a:endParaRPr lang="ru-RU" dirty="0">
              <a:solidFill>
                <a:srgbClr val="FFFFFF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912443" y="1499796"/>
            <a:ext cx="1067723" cy="1395958"/>
            <a:chOff x="997855" y="1690688"/>
            <a:chExt cx="1067723" cy="1395958"/>
          </a:xfrm>
        </p:grpSpPr>
        <p:pic>
          <p:nvPicPr>
            <p:cNvPr id="6" name="Picture 2" descr="http://i.matrix.com.ua/goods/2954/295474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28" b="89494" l="0" r="972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855" y="1690688"/>
              <a:ext cx="1067723" cy="1067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218282" y="2686536"/>
              <a:ext cx="6748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</a:rPr>
                <a:t>УТМ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122" name="Picture 2" descr="http://1c83.ru/upload/iblock/323/%D0%97%D0%B0%D0%B3%D1%80%D1%83%D0%B7%D0%BA%D0%B0%20%D0%B4%D0%BE%D0%BA%D1%83%D0%BC%D0%B5%D0%BD%D1%82%D0%BE%D0%B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949371"/>
            <a:ext cx="2349841" cy="131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па 29"/>
          <p:cNvGrpSpPr/>
          <p:nvPr/>
        </p:nvGrpSpPr>
        <p:grpSpPr>
          <a:xfrm>
            <a:off x="1074814" y="2825359"/>
            <a:ext cx="2582786" cy="2124012"/>
            <a:chOff x="1074814" y="2825359"/>
            <a:chExt cx="2582786" cy="2124012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1074814" y="2825359"/>
              <a:ext cx="767561" cy="2124012"/>
              <a:chOff x="1074814" y="2825359"/>
              <a:chExt cx="767561" cy="2124012"/>
            </a:xfrm>
          </p:grpSpPr>
          <p:sp>
            <p:nvSpPr>
              <p:cNvPr id="9" name="Стрелка вниз 8"/>
              <p:cNvSpPr/>
              <p:nvPr/>
            </p:nvSpPr>
            <p:spPr>
              <a:xfrm>
                <a:off x="1231530" y="2825359"/>
                <a:ext cx="454127" cy="2124012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4814" y="3227335"/>
                <a:ext cx="767561" cy="1085291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1980166" y="3308315"/>
              <a:ext cx="16774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chemeClr val="bg1"/>
                  </a:solidFill>
                </a:rPr>
                <a:t>Электронная накладная ТТН ЕГАИС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46012" y="6296111"/>
            <a:ext cx="291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Учетная система (1С и т.п.)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124" name="Picture 4" descr="http://www.cleverence.ru/upload/iblock/e8b/e8be4d8d47f81fb11ac135cde1e3754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344" y="4607056"/>
            <a:ext cx="1118385" cy="167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72333">
            <a:off x="6128494" y="1908471"/>
            <a:ext cx="748251" cy="2416227"/>
          </a:xfrm>
          <a:prstGeom prst="rect">
            <a:avLst/>
          </a:prstGeom>
        </p:spPr>
      </p:pic>
      <p:sp>
        <p:nvSpPr>
          <p:cNvPr id="16" name="Стрелка вниз 15"/>
          <p:cNvSpPr/>
          <p:nvPr/>
        </p:nvSpPr>
        <p:spPr>
          <a:xfrm rot="16200000">
            <a:off x="3435524" y="5178187"/>
            <a:ext cx="454127" cy="949090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2" descr="http://1c83.ru/upload/iblock/323/%D0%97%D0%B0%D0%B3%D1%80%D1%83%D0%B7%D0%BA%D0%B0%20%D0%B4%D0%BE%D0%BA%D1%83%D0%BC%D0%B5%D0%BD%D1%82%D0%BE%D0%B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354" y="4949371"/>
            <a:ext cx="2349841" cy="131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2028096" y="1750128"/>
            <a:ext cx="8793260" cy="3171759"/>
            <a:chOff x="2028096" y="1750128"/>
            <a:chExt cx="8793260" cy="3171759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2028096" y="1750128"/>
              <a:ext cx="8793260" cy="3171759"/>
              <a:chOff x="2028096" y="1750128"/>
              <a:chExt cx="8793260" cy="3171759"/>
            </a:xfrm>
          </p:grpSpPr>
          <p:sp>
            <p:nvSpPr>
              <p:cNvPr id="14" name="Стрелка углом 13"/>
              <p:cNvSpPr/>
              <p:nvPr/>
            </p:nvSpPr>
            <p:spPr>
              <a:xfrm flipH="1">
                <a:off x="2028096" y="1750128"/>
                <a:ext cx="8474803" cy="3171759"/>
              </a:xfrm>
              <a:prstGeom prst="bentArrow">
                <a:avLst>
                  <a:gd name="adj1" fmla="val 8460"/>
                  <a:gd name="adj2" fmla="val 7166"/>
                  <a:gd name="adj3" fmla="val 8304"/>
                  <a:gd name="adj4" fmla="val 4375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53795" y="3227335"/>
                <a:ext cx="767561" cy="1085291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7691842" y="3308315"/>
              <a:ext cx="2192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dirty="0" smtClean="0">
                  <a:solidFill>
                    <a:schemeClr val="bg1"/>
                  </a:solidFill>
                </a:rPr>
                <a:t>Акт о принятии, </a:t>
              </a:r>
            </a:p>
            <a:p>
              <a:pPr algn="r"/>
              <a:r>
                <a:rPr lang="ru-RU" dirty="0" smtClean="0">
                  <a:solidFill>
                    <a:schemeClr val="bg1"/>
                  </a:solidFill>
                </a:rPr>
                <a:t>Акт об отказе,</a:t>
              </a:r>
            </a:p>
            <a:p>
              <a:pPr algn="r"/>
              <a:r>
                <a:rPr lang="ru-RU" dirty="0" smtClean="0">
                  <a:solidFill>
                    <a:schemeClr val="bg1"/>
                  </a:solidFill>
                </a:rPr>
                <a:t>Акт расхождений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4" descr="http://www.cleverence.ru/upload/iblock/e8b/e8be4d8d47f81fb11ac135cde1e3754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8653">
            <a:off x="5730870" y="3732607"/>
            <a:ext cx="1118385" cy="167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Равнобедренный треугольник 21"/>
          <p:cNvSpPr/>
          <p:nvPr/>
        </p:nvSpPr>
        <p:spPr>
          <a:xfrm rot="12149721">
            <a:off x="6309733" y="3112312"/>
            <a:ext cx="742950" cy="963682"/>
          </a:xfrm>
          <a:prstGeom prst="triangle">
            <a:avLst/>
          </a:prstGeom>
          <a:gradFill>
            <a:gsLst>
              <a:gs pos="0">
                <a:srgbClr val="FF0000"/>
              </a:gs>
              <a:gs pos="100000">
                <a:srgbClr val="FF000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 rot="16200000">
            <a:off x="8618713" y="5209595"/>
            <a:ext cx="454127" cy="77515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9140712" y="6306156"/>
            <a:ext cx="291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Учетная система (1С и т.п.)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126" name="Picture 6" descr="http://icons.iconarchive.com/icons/saki/snowish/128/Edit-Paste-icon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256" y="5010690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трелка вниз 25"/>
          <p:cNvSpPr/>
          <p:nvPr/>
        </p:nvSpPr>
        <p:spPr>
          <a:xfrm rot="18128472">
            <a:off x="6631404" y="5038090"/>
            <a:ext cx="454127" cy="77515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 rot="13971705">
            <a:off x="5170622" y="5019548"/>
            <a:ext cx="454127" cy="77515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Фигура, имеющая форму буквы L 14"/>
          <p:cNvSpPr/>
          <p:nvPr/>
        </p:nvSpPr>
        <p:spPr>
          <a:xfrm rot="18856355">
            <a:off x="7725965" y="5378256"/>
            <a:ext cx="162035" cy="104024"/>
          </a:xfrm>
          <a:prstGeom prst="corne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Крест 17"/>
          <p:cNvSpPr/>
          <p:nvPr/>
        </p:nvSpPr>
        <p:spPr>
          <a:xfrm rot="2688964">
            <a:off x="7703733" y="5574394"/>
            <a:ext cx="162152" cy="165873"/>
          </a:xfrm>
          <a:prstGeom prst="plus">
            <a:avLst>
              <a:gd name="adj" fmla="val 34397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Крест 30"/>
          <p:cNvSpPr/>
          <p:nvPr/>
        </p:nvSpPr>
        <p:spPr>
          <a:xfrm rot="2688964">
            <a:off x="7701575" y="5761243"/>
            <a:ext cx="162152" cy="165873"/>
          </a:xfrm>
          <a:prstGeom prst="plus">
            <a:avLst>
              <a:gd name="adj" fmla="val 34397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741822" y="6289331"/>
            <a:ext cx="4596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Терминал сбора данных с </a:t>
            </a:r>
            <a:r>
              <a:rPr lang="en-US" dirty="0" smtClean="0">
                <a:solidFill>
                  <a:schemeClr val="bg1"/>
                </a:solidFill>
              </a:rPr>
              <a:t>Mobile SMARTS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23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2" grpId="1" animBg="1"/>
      <p:bldP spid="22" grpId="2" animBg="1"/>
      <p:bldP spid="23" grpId="0" animBg="1"/>
      <p:bldP spid="26" grpId="0" animBg="1"/>
      <p:bldP spid="26" grpId="1" animBg="1"/>
      <p:bldP spid="28" grpId="0" animBg="1"/>
      <p:bldP spid="28" grpId="1" animBg="1"/>
      <p:bldP spid="15" grpId="0" animBg="1"/>
      <p:bldP spid="18" grpId="0" animBg="1"/>
      <p:bldP spid="31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>
                <a:solidFill>
                  <a:schemeClr val="bg1">
                    <a:lumMod val="85000"/>
                  </a:schemeClr>
                </a:solidFill>
              </a:rPr>
              <a:t>Проверка входящей поставки </a:t>
            </a:r>
            <a:r>
              <a:rPr lang="ru-RU" sz="2400" dirty="0" smtClean="0">
                <a:solidFill>
                  <a:schemeClr val="bg1">
                    <a:lumMod val="85000"/>
                  </a:schemeClr>
                </a:solidFill>
              </a:rPr>
              <a:t>алкоголя</a:t>
            </a:r>
            <a:br>
              <a:rPr lang="ru-RU" sz="24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ru-RU" dirty="0" smtClean="0"/>
              <a:t>Зачем сканировать штрихкоды бутылок?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2285999"/>
            <a:ext cx="10515600" cy="38909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В электронном документе ЕГАИС указаны государственные коды АП, количества, крепость, объем и происхождение продукции.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/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Чтобы сверить электронный документ с реальной поставкой, нужны точные на 100% достоверные данные.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895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0344" y="329338"/>
            <a:ext cx="10259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Еще раз какие </a:t>
            </a:r>
            <a:r>
              <a:rPr lang="ru-RU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вообще есть штрихкоды</a:t>
            </a:r>
            <a:endParaRPr lang="ru-RU" sz="36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656080" y="975669"/>
            <a:ext cx="1014984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Товарный </a:t>
            </a:r>
            <a:r>
              <a:rPr lang="ru-RU" dirty="0" err="1" smtClean="0">
                <a:solidFill>
                  <a:schemeClr val="bg1"/>
                </a:solidFill>
              </a:rPr>
              <a:t>штрихкод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(по которому определяется цена на кассе)</a:t>
            </a:r>
            <a:endParaRPr lang="ru-RU" dirty="0" smtClean="0">
              <a:solidFill>
                <a:schemeClr val="bg1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«Большой» </a:t>
            </a:r>
            <a:r>
              <a:rPr lang="ru-RU" dirty="0" err="1" smtClean="0">
                <a:solidFill>
                  <a:schemeClr val="bg1"/>
                </a:solidFill>
              </a:rPr>
              <a:t>штрихкод</a:t>
            </a:r>
            <a:r>
              <a:rPr lang="ru-RU" dirty="0" smtClean="0">
                <a:solidFill>
                  <a:schemeClr val="bg1"/>
                </a:solidFill>
              </a:rPr>
              <a:t> акцизной марки </a:t>
            </a:r>
            <a:r>
              <a:rPr lang="ru-RU" sz="2000" dirty="0" smtClean="0">
                <a:solidFill>
                  <a:schemeClr val="bg1"/>
                </a:solidFill>
              </a:rPr>
              <a:t>(называется </a:t>
            </a:r>
            <a:r>
              <a:rPr lang="en-US" sz="2000" dirty="0" smtClean="0">
                <a:solidFill>
                  <a:schemeClr val="bg1"/>
                </a:solidFill>
              </a:rPr>
              <a:t>PDF417)</a:t>
            </a:r>
            <a:endParaRPr lang="ru-RU" sz="2000" smtClean="0">
              <a:solidFill>
                <a:schemeClr val="bg1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«Маленький» </a:t>
            </a:r>
            <a:r>
              <a:rPr lang="ru-RU" dirty="0" err="1" smtClean="0">
                <a:solidFill>
                  <a:schemeClr val="bg1"/>
                </a:solidFill>
              </a:rPr>
              <a:t>штрихкод</a:t>
            </a:r>
            <a:r>
              <a:rPr lang="ru-RU" dirty="0" smtClean="0">
                <a:solidFill>
                  <a:schemeClr val="bg1"/>
                </a:solidFill>
              </a:rPr>
              <a:t> акцизной марки </a:t>
            </a:r>
            <a:r>
              <a:rPr lang="ru-RU" sz="2000" dirty="0" smtClean="0">
                <a:solidFill>
                  <a:schemeClr val="bg1"/>
                </a:solidFill>
              </a:rPr>
              <a:t>(называется </a:t>
            </a:r>
            <a:r>
              <a:rPr lang="en-US" sz="2000" smtClean="0">
                <a:solidFill>
                  <a:schemeClr val="bg1"/>
                </a:solidFill>
              </a:rPr>
              <a:t>DataMatrix)</a:t>
            </a:r>
          </a:p>
        </p:txBody>
      </p:sp>
      <p:sp>
        <p:nvSpPr>
          <p:cNvPr id="2" name="Полилиния 1"/>
          <p:cNvSpPr/>
          <p:nvPr/>
        </p:nvSpPr>
        <p:spPr>
          <a:xfrm>
            <a:off x="1428309" y="1058457"/>
            <a:ext cx="719532" cy="731100"/>
          </a:xfrm>
          <a:custGeom>
            <a:avLst/>
            <a:gdLst>
              <a:gd name="connsiteX0" fmla="*/ 314416 w 686698"/>
              <a:gd name="connsiteY0" fmla="*/ 567092 h 690410"/>
              <a:gd name="connsiteX1" fmla="*/ 9616 w 686698"/>
              <a:gd name="connsiteY1" fmla="*/ 475652 h 690410"/>
              <a:gd name="connsiteX2" fmla="*/ 131536 w 686698"/>
              <a:gd name="connsiteY2" fmla="*/ 8292 h 690410"/>
              <a:gd name="connsiteX3" fmla="*/ 670016 w 686698"/>
              <a:gd name="connsiteY3" fmla="*/ 211492 h 690410"/>
              <a:gd name="connsiteX4" fmla="*/ 507456 w 686698"/>
              <a:gd name="connsiteY4" fmla="*/ 648372 h 690410"/>
              <a:gd name="connsiteX5" fmla="*/ 80736 w 686698"/>
              <a:gd name="connsiteY5" fmla="*/ 648372 h 690410"/>
              <a:gd name="connsiteX0" fmla="*/ 389441 w 761723"/>
              <a:gd name="connsiteY0" fmla="*/ 620785 h 744103"/>
              <a:gd name="connsiteX1" fmla="*/ 84641 w 761723"/>
              <a:gd name="connsiteY1" fmla="*/ 529345 h 744103"/>
              <a:gd name="connsiteX2" fmla="*/ 206561 w 761723"/>
              <a:gd name="connsiteY2" fmla="*/ 61985 h 744103"/>
              <a:gd name="connsiteX3" fmla="*/ 745041 w 761723"/>
              <a:gd name="connsiteY3" fmla="*/ 265185 h 744103"/>
              <a:gd name="connsiteX4" fmla="*/ 582481 w 761723"/>
              <a:gd name="connsiteY4" fmla="*/ 702065 h 744103"/>
              <a:gd name="connsiteX5" fmla="*/ 155761 w 761723"/>
              <a:gd name="connsiteY5" fmla="*/ 702065 h 744103"/>
              <a:gd name="connsiteX0" fmla="*/ 339531 w 711813"/>
              <a:gd name="connsiteY0" fmla="*/ 600117 h 723435"/>
              <a:gd name="connsiteX1" fmla="*/ 34731 w 711813"/>
              <a:gd name="connsiteY1" fmla="*/ 508677 h 723435"/>
              <a:gd name="connsiteX2" fmla="*/ 156651 w 711813"/>
              <a:gd name="connsiteY2" fmla="*/ 41317 h 723435"/>
              <a:gd name="connsiteX3" fmla="*/ 695131 w 711813"/>
              <a:gd name="connsiteY3" fmla="*/ 244517 h 723435"/>
              <a:gd name="connsiteX4" fmla="*/ 532571 w 711813"/>
              <a:gd name="connsiteY4" fmla="*/ 681397 h 723435"/>
              <a:gd name="connsiteX5" fmla="*/ 105851 w 711813"/>
              <a:gd name="connsiteY5" fmla="*/ 681397 h 723435"/>
              <a:gd name="connsiteX0" fmla="*/ 339531 w 719532"/>
              <a:gd name="connsiteY0" fmla="*/ 607782 h 731100"/>
              <a:gd name="connsiteX1" fmla="*/ 34731 w 719532"/>
              <a:gd name="connsiteY1" fmla="*/ 516342 h 731100"/>
              <a:gd name="connsiteX2" fmla="*/ 156651 w 719532"/>
              <a:gd name="connsiteY2" fmla="*/ 48982 h 731100"/>
              <a:gd name="connsiteX3" fmla="*/ 695131 w 719532"/>
              <a:gd name="connsiteY3" fmla="*/ 252182 h 731100"/>
              <a:gd name="connsiteX4" fmla="*/ 532571 w 719532"/>
              <a:gd name="connsiteY4" fmla="*/ 689062 h 731100"/>
              <a:gd name="connsiteX5" fmla="*/ 105851 w 719532"/>
              <a:gd name="connsiteY5" fmla="*/ 689062 h 73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532" h="731100">
                <a:moveTo>
                  <a:pt x="339531" y="607782"/>
                </a:moveTo>
                <a:cubicBezTo>
                  <a:pt x="202371" y="608628"/>
                  <a:pt x="65211" y="609475"/>
                  <a:pt x="34731" y="516342"/>
                </a:cubicBezTo>
                <a:cubicBezTo>
                  <a:pt x="4251" y="423209"/>
                  <a:pt x="-65176" y="184449"/>
                  <a:pt x="156651" y="48982"/>
                </a:cubicBezTo>
                <a:cubicBezTo>
                  <a:pt x="378478" y="-86485"/>
                  <a:pt x="612158" y="84542"/>
                  <a:pt x="695131" y="252182"/>
                </a:cubicBezTo>
                <a:cubicBezTo>
                  <a:pt x="778104" y="419822"/>
                  <a:pt x="630784" y="616249"/>
                  <a:pt x="532571" y="689062"/>
                </a:cubicBezTo>
                <a:cubicBezTo>
                  <a:pt x="434358" y="761875"/>
                  <a:pt x="270104" y="725468"/>
                  <a:pt x="105851" y="689062"/>
                </a:cubicBezTo>
              </a:path>
            </a:pathLst>
          </a:custGeom>
          <a:noFill/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Скругленная соединительная линия 3"/>
          <p:cNvCxnSpPr>
            <a:stCxn id="2" idx="1"/>
          </p:cNvCxnSpPr>
          <p:nvPr/>
        </p:nvCxnSpPr>
        <p:spPr>
          <a:xfrm>
            <a:off x="1463040" y="1574799"/>
            <a:ext cx="6725920" cy="4124961"/>
          </a:xfrm>
          <a:prstGeom prst="curvedConnector3">
            <a:avLst>
              <a:gd name="adj1" fmla="val -17221"/>
            </a:avLst>
          </a:prstGeom>
          <a:noFill/>
          <a:ln w="76200">
            <a:solidFill>
              <a:schemeClr val="accent6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Полилиния 15"/>
          <p:cNvSpPr/>
          <p:nvPr/>
        </p:nvSpPr>
        <p:spPr>
          <a:xfrm>
            <a:off x="1548401" y="1872345"/>
            <a:ext cx="599440" cy="591765"/>
          </a:xfrm>
          <a:custGeom>
            <a:avLst/>
            <a:gdLst>
              <a:gd name="connsiteX0" fmla="*/ 314416 w 686698"/>
              <a:gd name="connsiteY0" fmla="*/ 567092 h 690410"/>
              <a:gd name="connsiteX1" fmla="*/ 9616 w 686698"/>
              <a:gd name="connsiteY1" fmla="*/ 475652 h 690410"/>
              <a:gd name="connsiteX2" fmla="*/ 131536 w 686698"/>
              <a:gd name="connsiteY2" fmla="*/ 8292 h 690410"/>
              <a:gd name="connsiteX3" fmla="*/ 670016 w 686698"/>
              <a:gd name="connsiteY3" fmla="*/ 211492 h 690410"/>
              <a:gd name="connsiteX4" fmla="*/ 507456 w 686698"/>
              <a:gd name="connsiteY4" fmla="*/ 648372 h 690410"/>
              <a:gd name="connsiteX5" fmla="*/ 80736 w 686698"/>
              <a:gd name="connsiteY5" fmla="*/ 648372 h 690410"/>
              <a:gd name="connsiteX0" fmla="*/ 389441 w 761723"/>
              <a:gd name="connsiteY0" fmla="*/ 620785 h 744103"/>
              <a:gd name="connsiteX1" fmla="*/ 84641 w 761723"/>
              <a:gd name="connsiteY1" fmla="*/ 529345 h 744103"/>
              <a:gd name="connsiteX2" fmla="*/ 206561 w 761723"/>
              <a:gd name="connsiteY2" fmla="*/ 61985 h 744103"/>
              <a:gd name="connsiteX3" fmla="*/ 745041 w 761723"/>
              <a:gd name="connsiteY3" fmla="*/ 265185 h 744103"/>
              <a:gd name="connsiteX4" fmla="*/ 582481 w 761723"/>
              <a:gd name="connsiteY4" fmla="*/ 702065 h 744103"/>
              <a:gd name="connsiteX5" fmla="*/ 155761 w 761723"/>
              <a:gd name="connsiteY5" fmla="*/ 702065 h 744103"/>
              <a:gd name="connsiteX0" fmla="*/ 339531 w 711813"/>
              <a:gd name="connsiteY0" fmla="*/ 600117 h 723435"/>
              <a:gd name="connsiteX1" fmla="*/ 34731 w 711813"/>
              <a:gd name="connsiteY1" fmla="*/ 508677 h 723435"/>
              <a:gd name="connsiteX2" fmla="*/ 156651 w 711813"/>
              <a:gd name="connsiteY2" fmla="*/ 41317 h 723435"/>
              <a:gd name="connsiteX3" fmla="*/ 695131 w 711813"/>
              <a:gd name="connsiteY3" fmla="*/ 244517 h 723435"/>
              <a:gd name="connsiteX4" fmla="*/ 532571 w 711813"/>
              <a:gd name="connsiteY4" fmla="*/ 681397 h 723435"/>
              <a:gd name="connsiteX5" fmla="*/ 105851 w 711813"/>
              <a:gd name="connsiteY5" fmla="*/ 681397 h 723435"/>
              <a:gd name="connsiteX0" fmla="*/ 339531 w 719532"/>
              <a:gd name="connsiteY0" fmla="*/ 607782 h 731100"/>
              <a:gd name="connsiteX1" fmla="*/ 34731 w 719532"/>
              <a:gd name="connsiteY1" fmla="*/ 516342 h 731100"/>
              <a:gd name="connsiteX2" fmla="*/ 156651 w 719532"/>
              <a:gd name="connsiteY2" fmla="*/ 48982 h 731100"/>
              <a:gd name="connsiteX3" fmla="*/ 695131 w 719532"/>
              <a:gd name="connsiteY3" fmla="*/ 252182 h 731100"/>
              <a:gd name="connsiteX4" fmla="*/ 532571 w 719532"/>
              <a:gd name="connsiteY4" fmla="*/ 689062 h 731100"/>
              <a:gd name="connsiteX5" fmla="*/ 105851 w 719532"/>
              <a:gd name="connsiteY5" fmla="*/ 689062 h 73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532" h="731100">
                <a:moveTo>
                  <a:pt x="339531" y="607782"/>
                </a:moveTo>
                <a:cubicBezTo>
                  <a:pt x="202371" y="608628"/>
                  <a:pt x="65211" y="609475"/>
                  <a:pt x="34731" y="516342"/>
                </a:cubicBezTo>
                <a:cubicBezTo>
                  <a:pt x="4251" y="423209"/>
                  <a:pt x="-65176" y="184449"/>
                  <a:pt x="156651" y="48982"/>
                </a:cubicBezTo>
                <a:cubicBezTo>
                  <a:pt x="378478" y="-86485"/>
                  <a:pt x="612158" y="84542"/>
                  <a:pt x="695131" y="252182"/>
                </a:cubicBezTo>
                <a:cubicBezTo>
                  <a:pt x="778104" y="419822"/>
                  <a:pt x="630784" y="616249"/>
                  <a:pt x="532571" y="689062"/>
                </a:cubicBezTo>
                <a:cubicBezTo>
                  <a:pt x="434358" y="761875"/>
                  <a:pt x="270104" y="725468"/>
                  <a:pt x="105851" y="689062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Скругленная соединительная линия 16"/>
          <p:cNvCxnSpPr>
            <a:stCxn id="16" idx="1"/>
          </p:cNvCxnSpPr>
          <p:nvPr/>
        </p:nvCxnSpPr>
        <p:spPr>
          <a:xfrm>
            <a:off x="1577335" y="2290281"/>
            <a:ext cx="7897361" cy="2789719"/>
          </a:xfrm>
          <a:prstGeom prst="curvedConnector3">
            <a:avLst>
              <a:gd name="adj1" fmla="val -6735"/>
            </a:avLst>
          </a:pr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" name="Полилиния 20"/>
          <p:cNvSpPr/>
          <p:nvPr/>
        </p:nvSpPr>
        <p:spPr>
          <a:xfrm rot="4731830">
            <a:off x="1530616" y="2630407"/>
            <a:ext cx="599440" cy="591765"/>
          </a:xfrm>
          <a:custGeom>
            <a:avLst/>
            <a:gdLst>
              <a:gd name="connsiteX0" fmla="*/ 314416 w 686698"/>
              <a:gd name="connsiteY0" fmla="*/ 567092 h 690410"/>
              <a:gd name="connsiteX1" fmla="*/ 9616 w 686698"/>
              <a:gd name="connsiteY1" fmla="*/ 475652 h 690410"/>
              <a:gd name="connsiteX2" fmla="*/ 131536 w 686698"/>
              <a:gd name="connsiteY2" fmla="*/ 8292 h 690410"/>
              <a:gd name="connsiteX3" fmla="*/ 670016 w 686698"/>
              <a:gd name="connsiteY3" fmla="*/ 211492 h 690410"/>
              <a:gd name="connsiteX4" fmla="*/ 507456 w 686698"/>
              <a:gd name="connsiteY4" fmla="*/ 648372 h 690410"/>
              <a:gd name="connsiteX5" fmla="*/ 80736 w 686698"/>
              <a:gd name="connsiteY5" fmla="*/ 648372 h 690410"/>
              <a:gd name="connsiteX0" fmla="*/ 389441 w 761723"/>
              <a:gd name="connsiteY0" fmla="*/ 620785 h 744103"/>
              <a:gd name="connsiteX1" fmla="*/ 84641 w 761723"/>
              <a:gd name="connsiteY1" fmla="*/ 529345 h 744103"/>
              <a:gd name="connsiteX2" fmla="*/ 206561 w 761723"/>
              <a:gd name="connsiteY2" fmla="*/ 61985 h 744103"/>
              <a:gd name="connsiteX3" fmla="*/ 745041 w 761723"/>
              <a:gd name="connsiteY3" fmla="*/ 265185 h 744103"/>
              <a:gd name="connsiteX4" fmla="*/ 582481 w 761723"/>
              <a:gd name="connsiteY4" fmla="*/ 702065 h 744103"/>
              <a:gd name="connsiteX5" fmla="*/ 155761 w 761723"/>
              <a:gd name="connsiteY5" fmla="*/ 702065 h 744103"/>
              <a:gd name="connsiteX0" fmla="*/ 339531 w 711813"/>
              <a:gd name="connsiteY0" fmla="*/ 600117 h 723435"/>
              <a:gd name="connsiteX1" fmla="*/ 34731 w 711813"/>
              <a:gd name="connsiteY1" fmla="*/ 508677 h 723435"/>
              <a:gd name="connsiteX2" fmla="*/ 156651 w 711813"/>
              <a:gd name="connsiteY2" fmla="*/ 41317 h 723435"/>
              <a:gd name="connsiteX3" fmla="*/ 695131 w 711813"/>
              <a:gd name="connsiteY3" fmla="*/ 244517 h 723435"/>
              <a:gd name="connsiteX4" fmla="*/ 532571 w 711813"/>
              <a:gd name="connsiteY4" fmla="*/ 681397 h 723435"/>
              <a:gd name="connsiteX5" fmla="*/ 105851 w 711813"/>
              <a:gd name="connsiteY5" fmla="*/ 681397 h 723435"/>
              <a:gd name="connsiteX0" fmla="*/ 339531 w 719532"/>
              <a:gd name="connsiteY0" fmla="*/ 607782 h 731100"/>
              <a:gd name="connsiteX1" fmla="*/ 34731 w 719532"/>
              <a:gd name="connsiteY1" fmla="*/ 516342 h 731100"/>
              <a:gd name="connsiteX2" fmla="*/ 156651 w 719532"/>
              <a:gd name="connsiteY2" fmla="*/ 48982 h 731100"/>
              <a:gd name="connsiteX3" fmla="*/ 695131 w 719532"/>
              <a:gd name="connsiteY3" fmla="*/ 252182 h 731100"/>
              <a:gd name="connsiteX4" fmla="*/ 532571 w 719532"/>
              <a:gd name="connsiteY4" fmla="*/ 689062 h 731100"/>
              <a:gd name="connsiteX5" fmla="*/ 105851 w 719532"/>
              <a:gd name="connsiteY5" fmla="*/ 689062 h 73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532" h="731100">
                <a:moveTo>
                  <a:pt x="339531" y="607782"/>
                </a:moveTo>
                <a:cubicBezTo>
                  <a:pt x="202371" y="608628"/>
                  <a:pt x="65211" y="609475"/>
                  <a:pt x="34731" y="516342"/>
                </a:cubicBezTo>
                <a:cubicBezTo>
                  <a:pt x="4251" y="423209"/>
                  <a:pt x="-65176" y="184449"/>
                  <a:pt x="156651" y="48982"/>
                </a:cubicBezTo>
                <a:cubicBezTo>
                  <a:pt x="378478" y="-86485"/>
                  <a:pt x="612158" y="84542"/>
                  <a:pt x="695131" y="252182"/>
                </a:cubicBezTo>
                <a:cubicBezTo>
                  <a:pt x="778104" y="419822"/>
                  <a:pt x="630784" y="616249"/>
                  <a:pt x="532571" y="689062"/>
                </a:cubicBezTo>
                <a:cubicBezTo>
                  <a:pt x="434358" y="761875"/>
                  <a:pt x="270104" y="725468"/>
                  <a:pt x="105851" y="689062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Скругленная соединительная линия 21"/>
          <p:cNvCxnSpPr>
            <a:stCxn id="21" idx="3"/>
          </p:cNvCxnSpPr>
          <p:nvPr/>
        </p:nvCxnSpPr>
        <p:spPr>
          <a:xfrm rot="16200000" flipH="1">
            <a:off x="5705696" y="-548666"/>
            <a:ext cx="265406" cy="7728133"/>
          </a:xfrm>
          <a:prstGeom prst="curvedConnector2">
            <a:avLst/>
          </a:prstGeom>
          <a:noFill/>
          <a:ln w="7620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53655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Шпаргалка по штрихкодам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8985297"/>
              </p:ext>
            </p:extLst>
          </p:nvPr>
        </p:nvGraphicFramePr>
        <p:xfrm>
          <a:off x="838200" y="2282824"/>
          <a:ext cx="10515600" cy="276475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035800"/>
                <a:gridCol w="1219200"/>
                <a:gridCol w="965200"/>
                <a:gridCol w="1295400"/>
              </a:tblGrid>
              <a:tr h="64369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Товарный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PDF417</a:t>
                      </a:r>
                      <a:endParaRPr lang="ru-RU" dirty="0" smtClean="0"/>
                    </a:p>
                    <a:p>
                      <a:pPr algn="ctr"/>
                      <a:r>
                        <a:rPr lang="ru-RU" sz="1100" dirty="0" smtClean="0"/>
                        <a:t>(«большой»)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DataMatrix</a:t>
                      </a:r>
                      <a:endParaRPr lang="ru-RU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(«маленький»)</a:t>
                      </a:r>
                      <a:endParaRPr lang="ru-RU" sz="1800" dirty="0" smtClean="0"/>
                    </a:p>
                  </a:txBody>
                  <a:tcPr/>
                </a:tc>
              </a:tr>
              <a:tr h="53026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Проверить, нет ли </a:t>
                      </a:r>
                      <a:r>
                        <a:rPr lang="ru-RU" sz="1600" dirty="0" err="1" smtClean="0"/>
                        <a:t>пересорта</a:t>
                      </a:r>
                      <a:r>
                        <a:rPr lang="ru-RU" sz="1600" dirty="0" smtClean="0"/>
                        <a:t> по кодам АП</a:t>
                      </a:r>
                      <a:r>
                        <a:rPr lang="ru-RU" sz="1600" baseline="0" dirty="0" smtClean="0"/>
                        <a:t> (</a:t>
                      </a:r>
                      <a:r>
                        <a:rPr lang="ru-RU" sz="1600" baseline="0" dirty="0" err="1" smtClean="0"/>
                        <a:t>алкокодам</a:t>
                      </a:r>
                      <a:r>
                        <a:rPr lang="ru-RU" sz="1600" baseline="0" dirty="0" smtClean="0"/>
                        <a:t>, </a:t>
                      </a:r>
                      <a:r>
                        <a:rPr lang="en-US" sz="1600" baseline="0" dirty="0" err="1" smtClean="0"/>
                        <a:t>AlcCode</a:t>
                      </a:r>
                      <a:r>
                        <a:rPr lang="ru-RU" sz="1600" baseline="0" dirty="0" smtClean="0"/>
                        <a:t>, …)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5302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Проверить, нет ли «зеркальных» марок (см. про это ниже в презентации)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Х</a:t>
                      </a:r>
                    </a:p>
                  </a:txBody>
                  <a:tcPr/>
                </a:tc>
              </a:tr>
              <a:tr h="53026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Проверить, соответствуют ли марки реальной продукции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Х</a:t>
                      </a:r>
                    </a:p>
                  </a:txBody>
                  <a:tcPr/>
                </a:tc>
              </a:tr>
              <a:tr h="53026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Понять, все ли представлены верные формы А</a:t>
                      </a:r>
                      <a:r>
                        <a:rPr lang="ru-RU" sz="1600" baseline="0" dirty="0" smtClean="0"/>
                        <a:t> и Б (приложения к ТТН)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Х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38200" y="1690688"/>
            <a:ext cx="8410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Какие штрихкоды и для чего сканировать </a:t>
            </a:r>
            <a:r>
              <a:rPr lang="ru-RU" dirty="0" smtClean="0">
                <a:solidFill>
                  <a:srgbClr val="00B0F0"/>
                </a:solidFill>
              </a:rPr>
              <a:t>при проверке поступления ТТН ЕГАИС</a:t>
            </a:r>
            <a:r>
              <a:rPr lang="ru-RU" dirty="0" smtClean="0"/>
              <a:t>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062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>
                <a:solidFill>
                  <a:schemeClr val="bg1">
                    <a:lumMod val="85000"/>
                  </a:schemeClr>
                </a:solidFill>
              </a:rPr>
              <a:t>Проверка входящей поставки </a:t>
            </a:r>
            <a:r>
              <a:rPr lang="ru-RU" sz="2400" dirty="0" smtClean="0">
                <a:solidFill>
                  <a:schemeClr val="bg1">
                    <a:lumMod val="85000"/>
                  </a:schemeClr>
                </a:solidFill>
              </a:rPr>
              <a:t>алкоголя</a:t>
            </a:r>
            <a:br>
              <a:rPr lang="ru-RU" sz="24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ru-RU" dirty="0" smtClean="0"/>
              <a:t>Что будет, если забить и не сканировать?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2285999"/>
            <a:ext cx="10515600" cy="3890963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Данные по алкоголю, отправляемые в государственную систему ЕГАИС, неизбежно разойдутся с тем, что реально приходуется на склад или продается через кассу.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Проверка придет и спросит, почему по кассе продавалась водка «Ручеек» питерского завода, а в ЕГИС отчитались, что принимали с московского?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916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</a:t>
            </a:r>
            <a:endParaRPr lang="ru-RU" dirty="0"/>
          </a:p>
        </p:txBody>
      </p:sp>
      <p:pic>
        <p:nvPicPr>
          <p:cNvPr id="2052" name="Picture 4" descr="https://career.ru/employer-logo/100376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468" y="2856645"/>
            <a:ext cx="2286000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38200" y="2061694"/>
            <a:ext cx="8253046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111111"/>
                </a:solidFill>
              </a:rPr>
              <a:t>«Русский Винодельческий Дом» </a:t>
            </a:r>
            <a:r>
              <a:rPr lang="ru-RU" dirty="0">
                <a:solidFill>
                  <a:srgbClr val="111111"/>
                </a:solidFill>
              </a:rPr>
              <a:t>хоть и вели учёт продукции в 1С УТАП 10.3, но данные заносили вручную, без использования терминалов сбора </a:t>
            </a:r>
            <a:r>
              <a:rPr lang="ru-RU" dirty="0" smtClean="0">
                <a:solidFill>
                  <a:srgbClr val="111111"/>
                </a:solidFill>
              </a:rPr>
              <a:t>данных.</a:t>
            </a:r>
          </a:p>
          <a:p>
            <a:pPr>
              <a:lnSpc>
                <a:spcPct val="150000"/>
              </a:lnSpc>
            </a:pPr>
            <a:endParaRPr lang="ru-RU" dirty="0">
              <a:solidFill>
                <a:srgbClr val="111111"/>
              </a:solidFill>
            </a:endParaRPr>
          </a:p>
          <a:p>
            <a:pPr>
              <a:lnSpc>
                <a:spcPct val="150000"/>
              </a:lnSpc>
            </a:pPr>
            <a:r>
              <a:rPr lang="ru-RU" dirty="0"/>
              <a:t>Особенностью работы с ЕГАИС, является то, что все данные нужно передавать в специальных кодах АП (</a:t>
            </a:r>
            <a:r>
              <a:rPr lang="ru-RU" dirty="0" err="1"/>
              <a:t>алко</a:t>
            </a:r>
            <a:r>
              <a:rPr lang="ru-RU" dirty="0"/>
              <a:t> продукции). Эти коды зашиты в акцизные марки бутылок, но учёт по ним ранее не вёлся (учитывались только основные штрихкоды бутылок EAN-13).  </a:t>
            </a:r>
            <a:r>
              <a:rPr lang="ru-RU" dirty="0" smtClean="0"/>
              <a:t>Это привело к ошибкам приемки алкоголя.</a:t>
            </a:r>
          </a:p>
          <a:p>
            <a:pPr>
              <a:lnSpc>
                <a:spcPct val="150000"/>
              </a:lnSpc>
            </a:pPr>
            <a:endParaRPr lang="ru-RU" dirty="0">
              <a:solidFill>
                <a:srgbClr val="111111"/>
              </a:solidFill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111111"/>
                </a:solidFill>
              </a:rPr>
              <a:t>Использование </a:t>
            </a:r>
            <a:r>
              <a:rPr lang="en-US" dirty="0" smtClean="0">
                <a:solidFill>
                  <a:srgbClr val="111111"/>
                </a:solidFill>
              </a:rPr>
              <a:t>Mobile SMARTS </a:t>
            </a:r>
            <a:r>
              <a:rPr lang="ru-RU" dirty="0" smtClean="0">
                <a:solidFill>
                  <a:srgbClr val="111111"/>
                </a:solidFill>
              </a:rPr>
              <a:t>позволило на 99% исключить ошибки на приемке алкоголя и избежать не нужных штрафов.</a:t>
            </a:r>
          </a:p>
          <a:p>
            <a:pPr>
              <a:lnSpc>
                <a:spcPct val="150000"/>
              </a:lnSpc>
            </a:pPr>
            <a:endParaRPr lang="ru-RU" dirty="0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9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Проектные доработки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400" dirty="0" smtClean="0"/>
              <a:t>Благодаря наличию у </a:t>
            </a:r>
            <a:r>
              <a:rPr lang="en-US" sz="2400" dirty="0" smtClean="0"/>
              <a:t>Mobile SMARTS </a:t>
            </a:r>
            <a:r>
              <a:rPr lang="ru-RU" sz="2400" dirty="0" smtClean="0"/>
              <a:t>«конструктора» программ, в рамках проектных внедрений за отдельные деньги можно так же:</a:t>
            </a:r>
          </a:p>
          <a:p>
            <a:pPr marL="125730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2000" dirty="0" smtClean="0"/>
              <a:t>Делать как выборочную, так и тотальную проверку поступления.</a:t>
            </a:r>
          </a:p>
          <a:p>
            <a:pPr marL="125730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2000" dirty="0" smtClean="0"/>
              <a:t>Одновременно с приемкой сортировать бутылки с одинаковым кодом АП по коробкам и паллетам.</a:t>
            </a:r>
          </a:p>
          <a:p>
            <a:pPr marL="125730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2000" dirty="0" smtClean="0"/>
              <a:t>Формировать партии и печатать соответствующие маркировку и документы.</a:t>
            </a:r>
          </a:p>
          <a:p>
            <a:pPr marL="125730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2000" dirty="0" smtClean="0"/>
              <a:t>И т.п.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4309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04316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Mobile SMARTS </a:t>
            </a:r>
            <a:r>
              <a:rPr lang="ru-RU" dirty="0" smtClean="0"/>
              <a:t>помогает поставить учет алкоголя на совершенно новом уровне, видеть реальную картину, избежать ошибок и штрафов</a:t>
            </a:r>
            <a:r>
              <a:rPr lang="ru-RU" dirty="0"/>
              <a:t>, вызванных неаккуратной работой поставщиков и собственных сотрудников склада.</a:t>
            </a:r>
          </a:p>
        </p:txBody>
      </p:sp>
    </p:spTree>
    <p:extLst>
      <p:ext uri="{BB962C8B-B14F-4D97-AF65-F5344CB8AC3E}">
        <p14:creationId xmlns:p14="http://schemas.microsoft.com/office/powerpoint/2010/main" val="256212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 l="2000" t="3000" r="2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kartoteka.ru/images/eds/fsr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142" y="51357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88794" y="2511724"/>
            <a:ext cx="1041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ЕГАИС</a:t>
            </a:r>
            <a:endParaRPr lang="ru-RU" sz="2400" dirty="0"/>
          </a:p>
        </p:txBody>
      </p:sp>
      <p:sp>
        <p:nvSpPr>
          <p:cNvPr id="21" name="Текст 2"/>
          <p:cNvSpPr>
            <a:spLocks noGrp="1"/>
          </p:cNvSpPr>
          <p:nvPr>
            <p:ph idx="1"/>
          </p:nvPr>
        </p:nvSpPr>
        <p:spPr>
          <a:xfrm>
            <a:off x="838200" y="1825625"/>
            <a:ext cx="9250594" cy="4351338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3600" dirty="0" smtClean="0"/>
              <a:t>В системе ЕГАИС свой единый справочник алкогольной номенклатуры.</a:t>
            </a:r>
          </a:p>
          <a:p>
            <a:pPr marL="0" indent="0">
              <a:lnSpc>
                <a:spcPct val="150000"/>
              </a:lnSpc>
              <a:buNone/>
            </a:pPr>
            <a:endParaRPr lang="ru-RU" sz="3600" dirty="0"/>
          </a:p>
          <a:p>
            <a:pPr marL="0" indent="0">
              <a:lnSpc>
                <a:spcPct val="150000"/>
              </a:lnSpc>
              <a:buNone/>
            </a:pPr>
            <a:r>
              <a:rPr lang="ru-RU" sz="3600" dirty="0" smtClean="0"/>
              <a:t>Номенклатура там числится под так называемыми «кодами </a:t>
            </a:r>
            <a:r>
              <a:rPr lang="ru-RU" sz="3600" b="1" dirty="0" smtClean="0"/>
              <a:t>алкогольной продукции</a:t>
            </a:r>
            <a:r>
              <a:rPr lang="ru-RU" sz="3600" dirty="0" smtClean="0"/>
              <a:t>» (</a:t>
            </a:r>
            <a:r>
              <a:rPr lang="ru-RU" sz="3600" smtClean="0"/>
              <a:t>синонимы: код </a:t>
            </a:r>
            <a:r>
              <a:rPr lang="ru-RU" sz="3600" dirty="0" smtClean="0"/>
              <a:t>АП, </a:t>
            </a:r>
            <a:r>
              <a:rPr lang="ru-RU" sz="3600" dirty="0" err="1" smtClean="0"/>
              <a:t>алкокод</a:t>
            </a:r>
            <a:r>
              <a:rPr lang="ru-RU" sz="3600" dirty="0" smtClean="0"/>
              <a:t>, </a:t>
            </a:r>
            <a:r>
              <a:rPr lang="en-US" sz="3600" smtClean="0"/>
              <a:t>AlcCode</a:t>
            </a:r>
            <a:r>
              <a:rPr lang="en-US" sz="3600" dirty="0"/>
              <a:t>)</a:t>
            </a:r>
            <a:r>
              <a:rPr lang="ru-RU" sz="3600" dirty="0" smtClean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ВАЖНО: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963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Проверка легальности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соответствии с Федеральным законом </a:t>
            </a:r>
            <a:r>
              <a:rPr lang="ru-RU" dirty="0"/>
              <a:t>от 07.01.1999 N 18-ФЗ </a:t>
            </a:r>
            <a:r>
              <a:rPr lang="ru-RU" dirty="0" smtClean="0"/>
              <a:t> «О государственном </a:t>
            </a:r>
            <a:r>
              <a:rPr lang="ru-RU" dirty="0"/>
              <a:t>регулировании производства и оборота этилового </a:t>
            </a:r>
            <a:r>
              <a:rPr lang="ru-RU" dirty="0" smtClean="0"/>
              <a:t>спирта</a:t>
            </a:r>
            <a:r>
              <a:rPr lang="ru-RU" dirty="0"/>
              <a:t>, алкогольной и спиртосодержащей продукции и об ограничении потребления (распития) алкогольной </a:t>
            </a:r>
            <a:r>
              <a:rPr lang="ru-RU" dirty="0" smtClean="0"/>
              <a:t>продукции»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810250" y="984455"/>
            <a:ext cx="4762500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</a:rPr>
              <a:t>для складов и магазинов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16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Проверка легальности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В соответствии с законом, каждый оптовик и каждый магазин обязаны проверять легальность закупаемой алкогольной продукции.</a:t>
            </a:r>
          </a:p>
        </p:txBody>
      </p:sp>
    </p:spTree>
    <p:extLst>
      <p:ext uri="{BB962C8B-B14F-4D97-AF65-F5344CB8AC3E}">
        <p14:creationId xmlns:p14="http://schemas.microsoft.com/office/powerpoint/2010/main" val="382793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проверяется легальность?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Путем сканирования штрихкодов акцизных марок при помощи прог</a:t>
            </a:r>
            <a:r>
              <a:rPr lang="ru-RU" dirty="0"/>
              <a:t>р</a:t>
            </a:r>
            <a:r>
              <a:rPr lang="ru-RU" dirty="0" smtClean="0"/>
              <a:t>амм </a:t>
            </a:r>
            <a:r>
              <a:rPr lang="en-US" dirty="0" smtClean="0"/>
              <a:t>Mobile</a:t>
            </a:r>
            <a:r>
              <a:rPr lang="ru-RU" dirty="0" smtClean="0"/>
              <a:t> </a:t>
            </a:r>
            <a:r>
              <a:rPr lang="en-US" dirty="0" smtClean="0"/>
              <a:t>SMARTS </a:t>
            </a:r>
            <a:r>
              <a:rPr lang="ru-RU" dirty="0" smtClean="0"/>
              <a:t>и </a:t>
            </a:r>
            <a:r>
              <a:rPr lang="en-US" dirty="0" smtClean="0"/>
              <a:t>Check Mark 2.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777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проверяет </a:t>
            </a:r>
            <a:r>
              <a:rPr lang="en-US" dirty="0" smtClean="0"/>
              <a:t>Mobile SMARTS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Есть ли такой алкоголь в накладной ТТН ЕГАИС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Верное ли количество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Совпадают ли данные по алкоголю из базы данных склада или магазина с реальностью (номенклатура, код АП)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Дубликаты штрихкодов</a:t>
            </a:r>
          </a:p>
        </p:txBody>
      </p:sp>
    </p:spTree>
    <p:extLst>
      <p:ext uri="{BB962C8B-B14F-4D97-AF65-F5344CB8AC3E}">
        <p14:creationId xmlns:p14="http://schemas.microsoft.com/office/powerpoint/2010/main" val="135366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70892"/>
            <a:ext cx="10515600" cy="1197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Если по накладной ТТН ЕГАИС одно, а при сканировании через </a:t>
            </a:r>
            <a:r>
              <a:rPr lang="en-US" dirty="0" smtClean="0"/>
              <a:t>Mobile SMARTS </a:t>
            </a:r>
            <a:r>
              <a:rPr lang="ru-RU" dirty="0" smtClean="0"/>
              <a:t>получается другое, то что это означает?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895600"/>
            <a:ext cx="10392508" cy="328136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Это означает, что либо поставщик отгрузил не то, что думал, либо в пути «потерялось».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162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проверяет </a:t>
            </a:r>
            <a:r>
              <a:rPr lang="en-US" dirty="0" smtClean="0"/>
              <a:t>Check Mark 2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«</a:t>
            </a:r>
            <a:r>
              <a:rPr lang="en-US" dirty="0" smtClean="0"/>
              <a:t>Check </a:t>
            </a:r>
            <a:r>
              <a:rPr lang="en-US" dirty="0"/>
              <a:t>Mark </a:t>
            </a:r>
            <a:r>
              <a:rPr lang="en-US" dirty="0" smtClean="0"/>
              <a:t>2</a:t>
            </a:r>
            <a:r>
              <a:rPr lang="ru-RU" dirty="0" smtClean="0"/>
              <a:t>» проверяет только одно: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присутствуют ли отсканированные штрихкоды акцизных марок в базе данных РАР</a:t>
            </a:r>
            <a:r>
              <a:rPr lang="ru-RU" dirty="0" smtClean="0"/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/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Как штрихкоды попадают в базу данных РАР?  Они там создаются в момент запроса производителем или импортером разрешения на выпуск акцизных марок.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927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Если «</a:t>
            </a:r>
            <a:r>
              <a:rPr lang="en-US" dirty="0" smtClean="0"/>
              <a:t>Check Mark 2</a:t>
            </a:r>
            <a:r>
              <a:rPr lang="ru-RU" dirty="0" smtClean="0"/>
              <a:t>» вернул, что данных нет, что это означает?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239107"/>
            <a:ext cx="10515600" cy="393785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Это означает, что штрихкоды не настоящие, и с данного алкоголя не был уплачен акциз.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348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Если «</a:t>
            </a:r>
            <a:r>
              <a:rPr lang="en-US" dirty="0" smtClean="0"/>
              <a:t>Check Mark 2</a:t>
            </a:r>
            <a:r>
              <a:rPr lang="ru-RU" dirty="0" smtClean="0"/>
              <a:t>» вернул одно, а на бутылке другое?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6391656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Это означает, что марки не соответствуют алкоголю.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Либо кто-то что-то перепутал, либо кто-то уплатил акциза меньше, чем требовалось по закону.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0959" y="1825625"/>
            <a:ext cx="4581041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8914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значит «нелегальный алкоголь»?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Любой алкоголь, с которого не уплачен акциз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Любой алкоголь, который продается с нарушениями правил продажи (например, отсутствует в ЕГАИС)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Любой алкоголь, если данные </a:t>
            </a:r>
            <a:r>
              <a:rPr lang="ru-RU" dirty="0"/>
              <a:t>в ЕГАИС </a:t>
            </a:r>
            <a:r>
              <a:rPr lang="ru-RU" dirty="0" smtClean="0"/>
              <a:t>по его акцизной марке отличаются от реальной бутылки (не та крепость и объем, не тот производитель, не тот импортер)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981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Какой бывает нелегальный алкоголь?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Вообще без акцизных марок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В марке указано одно, а в бутылке налито другое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 испорченными стертыми акцизными марками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 откровенно поддельными марками (ксерокс)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В штрихкоде акцизной марки «мусор»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Настоящие, но «зеркальные» марки</a:t>
            </a:r>
          </a:p>
        </p:txBody>
      </p:sp>
    </p:spTree>
    <p:extLst>
      <p:ext uri="{BB962C8B-B14F-4D97-AF65-F5344CB8AC3E}">
        <p14:creationId xmlns:p14="http://schemas.microsoft.com/office/powerpoint/2010/main" val="169608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 l="2000" t="3000" r="2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kartoteka.ru/images/eds/fsr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142" y="51357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88794" y="2511724"/>
            <a:ext cx="1041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ЕГАИС</a:t>
            </a:r>
            <a:endParaRPr 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справочника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104818"/>
              </p:ext>
            </p:extLst>
          </p:nvPr>
        </p:nvGraphicFramePr>
        <p:xfrm>
          <a:off x="927100" y="1955801"/>
          <a:ext cx="8730042" cy="3975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100"/>
                <a:gridCol w="1899920"/>
                <a:gridCol w="1871980"/>
                <a:gridCol w="1129852"/>
                <a:gridCol w="996190"/>
              </a:tblGrid>
              <a:tr h="559667">
                <a:tc>
                  <a:txBody>
                    <a:bodyPr/>
                    <a:lstStyle/>
                    <a:p>
                      <a:r>
                        <a:rPr lang="ru-RU" dirty="0" smtClean="0"/>
                        <a:t>Код АП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Производитель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Крепость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Объем</a:t>
                      </a:r>
                      <a:endParaRPr lang="ru-RU" dirty="0"/>
                    </a:p>
                  </a:txBody>
                  <a:tcPr/>
                </a:tc>
              </a:tr>
              <a:tr h="475814">
                <a:tc>
                  <a:txBody>
                    <a:bodyPr/>
                    <a:lstStyle/>
                    <a:p>
                      <a:r>
                        <a:rPr lang="ru-RU" dirty="0" smtClean="0"/>
                        <a:t>АП-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0001043100001215483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Водка «Ручеек»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Завод «Москва»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40%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0,5 л</a:t>
                      </a:r>
                      <a:endParaRPr lang="ru-RU" dirty="0"/>
                    </a:p>
                  </a:txBody>
                  <a:tcPr/>
                </a:tc>
              </a:tr>
              <a:tr h="8212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АП-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0001043100001215483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Водка «Ручеек»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Завод «Москва»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40%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0,5 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</a:tr>
              <a:tr h="8212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АП-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0001043100001215483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Водка «Ручеек»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Завод «СПб»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40%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0,5 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</a:tr>
              <a:tr h="8212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АП-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0033642000001233106</a:t>
                      </a:r>
                      <a:endParaRPr lang="ru-RU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Пиво «Светлое»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Завод «</a:t>
                      </a:r>
                      <a:r>
                        <a:rPr lang="ru-RU" dirty="0" err="1" smtClean="0"/>
                        <a:t>Пивово</a:t>
                      </a:r>
                      <a:r>
                        <a:rPr lang="ru-RU" dirty="0" smtClean="0"/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1 л</a:t>
                      </a:r>
                    </a:p>
                  </a:txBody>
                  <a:tcPr/>
                </a:tc>
              </a:tr>
              <a:tr h="47581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…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39876" y="1739255"/>
            <a:ext cx="3009163" cy="439607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96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марке одно, в бутылке другое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9740900" cy="435133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dirty="0" smtClean="0"/>
              <a:t>Например, акциз уплачен с меньшего объема или с меньшей крепости</a:t>
            </a:r>
          </a:p>
          <a:p>
            <a:pPr marL="514350" indent="-514350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dirty="0" smtClean="0"/>
              <a:t>Акциз уплачен не с того вида алкогольной продукции (портвейны, вина, шампанские и т.п.)</a:t>
            </a:r>
          </a:p>
          <a:p>
            <a:pPr marL="514350" indent="-514350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dirty="0" smtClean="0"/>
              <a:t>Банально не то налеплено, бардак</a:t>
            </a:r>
          </a:p>
        </p:txBody>
      </p:sp>
    </p:spTree>
    <p:extLst>
      <p:ext uri="{BB962C8B-B14F-4D97-AF65-F5344CB8AC3E}">
        <p14:creationId xmlns:p14="http://schemas.microsoft.com/office/powerpoint/2010/main" val="198777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штрихкоде «мусор»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9740900" cy="435133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dirty="0" smtClean="0"/>
              <a:t>Такие «мусорные» штрихкоды печатаются как на настоящих, так и на поддельных марках</a:t>
            </a:r>
          </a:p>
          <a:p>
            <a:pPr marL="514350" indent="-514350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dirty="0" smtClean="0"/>
              <a:t>Акциз с этого алкоголя не уплачен</a:t>
            </a:r>
          </a:p>
          <a:p>
            <a:pPr marL="514350" indent="-514350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dirty="0" smtClean="0"/>
              <a:t>Программа </a:t>
            </a:r>
            <a:r>
              <a:rPr lang="en-US" dirty="0" smtClean="0"/>
              <a:t>Mobile SMARTS </a:t>
            </a:r>
            <a:r>
              <a:rPr lang="ru-RU" dirty="0" smtClean="0"/>
              <a:t>сразу выявляет такие штрихкоды</a:t>
            </a:r>
          </a:p>
        </p:txBody>
      </p:sp>
    </p:spTree>
    <p:extLst>
      <p:ext uri="{BB962C8B-B14F-4D97-AF65-F5344CB8AC3E}">
        <p14:creationId xmlns:p14="http://schemas.microsoft.com/office/powerpoint/2010/main" val="108985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«Зеркальные марки»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9740900" cy="4351338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dirty="0"/>
              <a:t>Получаются путем печати дубликатов штрихкода </a:t>
            </a:r>
            <a:r>
              <a:rPr lang="en-US" dirty="0"/>
              <a:t>PDF417</a:t>
            </a:r>
            <a:r>
              <a:rPr lang="ru-RU" dirty="0"/>
              <a:t> (акциз не уплачивается) </a:t>
            </a:r>
            <a:endParaRPr lang="ru-RU" dirty="0" smtClean="0"/>
          </a:p>
          <a:p>
            <a:pPr marL="514350" indent="-514350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dirty="0" smtClean="0"/>
              <a:t>Печатаются как на настоящих марках, о которых отчитались как о «сгоревших» или «утерянных» или «испорченных», так и на подделках</a:t>
            </a:r>
          </a:p>
          <a:p>
            <a:pPr marL="514350" indent="-514350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dirty="0" smtClean="0"/>
              <a:t>Выявлять возможно!</a:t>
            </a:r>
          </a:p>
        </p:txBody>
      </p:sp>
    </p:spTree>
    <p:extLst>
      <p:ext uri="{BB962C8B-B14F-4D97-AF65-F5344CB8AC3E}">
        <p14:creationId xmlns:p14="http://schemas.microsoft.com/office/powerpoint/2010/main" val="150831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Изготовление «зеркальных марок»</a:t>
            </a:r>
            <a:endParaRPr lang="ru-RU" dirty="0"/>
          </a:p>
        </p:txBody>
      </p:sp>
      <p:pic>
        <p:nvPicPr>
          <p:cNvPr id="6146" name="Picture 2" descr="http://news.uzreport.uz/foto/2015/02/1424067556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94" b="2990"/>
          <a:stretch/>
        </p:blipFill>
        <p:spPr bwMode="auto">
          <a:xfrm>
            <a:off x="5866902" y="1840330"/>
            <a:ext cx="5179050" cy="146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075" y="1704684"/>
            <a:ext cx="1939461" cy="17604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0795" y="1840330"/>
            <a:ext cx="3383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Взяли рулон марок, заявили о нём в ЕГАИС, получили из ЕГАИС штрихкоды </a:t>
            </a:r>
            <a:r>
              <a:rPr lang="en-US" dirty="0" smtClean="0"/>
              <a:t>PDF417</a:t>
            </a:r>
            <a:r>
              <a:rPr lang="ru-RU" dirty="0" smtClean="0"/>
              <a:t> и распечатали</a:t>
            </a:r>
            <a:endParaRPr lang="ru-RU" dirty="0"/>
          </a:p>
        </p:txBody>
      </p:sp>
      <p:pic>
        <p:nvPicPr>
          <p:cNvPr id="8" name="Picture 2" descr="http://news.uzreport.uz/foto/2015/02/1424067556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94" b="2990"/>
          <a:stretch/>
        </p:blipFill>
        <p:spPr bwMode="auto">
          <a:xfrm>
            <a:off x="6096000" y="4214410"/>
            <a:ext cx="4949952" cy="144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57393" y="4149447"/>
            <a:ext cx="31865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ru-RU" dirty="0" smtClean="0"/>
              <a:t>Взяли другой рулон и напечатали на нём те же самые штрихкоды </a:t>
            </a:r>
            <a:r>
              <a:rPr lang="en-US" dirty="0" smtClean="0"/>
              <a:t>PDF417 </a:t>
            </a:r>
            <a:r>
              <a:rPr lang="ru-RU" dirty="0" smtClean="0"/>
              <a:t>(только у марок-то другие штрихкоды </a:t>
            </a:r>
            <a:r>
              <a:rPr lang="en-US" dirty="0" err="1" smtClean="0"/>
              <a:t>Datamatrix</a:t>
            </a:r>
            <a:r>
              <a:rPr lang="en-US" dirty="0" smtClean="0"/>
              <a:t> </a:t>
            </a:r>
            <a:r>
              <a:rPr lang="ru-RU" dirty="0" smtClean="0"/>
              <a:t>!!! )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673" y="4050730"/>
            <a:ext cx="1939461" cy="176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3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«Зеркальные марки»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9732264" cy="4351338"/>
          </a:xfrm>
        </p:spPr>
        <p:txBody>
          <a:bodyPr/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ru-RU" dirty="0" smtClean="0"/>
              <a:t>Почему </a:t>
            </a:r>
            <a:r>
              <a:rPr lang="en-US" dirty="0" err="1" smtClean="0"/>
              <a:t>DataMatrix</a:t>
            </a:r>
            <a:r>
              <a:rPr lang="en-US" dirty="0" smtClean="0"/>
              <a:t> </a:t>
            </a:r>
            <a:r>
              <a:rPr lang="ru-RU" dirty="0" smtClean="0"/>
              <a:t>разные?</a:t>
            </a:r>
          </a:p>
          <a:p>
            <a:pPr marL="533400" indent="0">
              <a:spcAft>
                <a:spcPts val="1200"/>
              </a:spcAft>
              <a:buNone/>
            </a:pPr>
            <a:r>
              <a:rPr lang="ru-RU" sz="2000" dirty="0" smtClean="0"/>
              <a:t>Так специально задумано Гознаком.  Если марки настоящие, то они разные.</a:t>
            </a:r>
          </a:p>
          <a:p>
            <a:pPr marL="533400" indent="0">
              <a:spcAft>
                <a:spcPts val="1200"/>
              </a:spcAft>
              <a:buNone/>
            </a:pPr>
            <a:r>
              <a:rPr lang="ru-RU" sz="2000" dirty="0" smtClean="0"/>
              <a:t>Чтобы изготовить поддельные марки с точно такими же </a:t>
            </a:r>
            <a:r>
              <a:rPr lang="ru-RU" sz="2000" dirty="0" err="1" smtClean="0"/>
              <a:t>штрихкодами</a:t>
            </a:r>
            <a:r>
              <a:rPr lang="ru-RU" sz="2000" dirty="0" smtClean="0"/>
              <a:t> и серийными номерами, нужно отсканировать с готового рулона все пары штрихкодов, а затем нанести половину полиграфическим методом, половину принтером.  Всё это долго и не практично.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ru-RU" dirty="0" smtClean="0"/>
              <a:t>Почему </a:t>
            </a:r>
            <a:r>
              <a:rPr lang="en-US" dirty="0" smtClean="0"/>
              <a:t>PDF417 </a:t>
            </a:r>
            <a:r>
              <a:rPr lang="ru-RU" dirty="0" smtClean="0"/>
              <a:t>одинаковые?</a:t>
            </a:r>
          </a:p>
          <a:p>
            <a:pPr marL="533400" indent="0">
              <a:spcAft>
                <a:spcPts val="1200"/>
              </a:spcAft>
              <a:buNone/>
            </a:pPr>
            <a:r>
              <a:rPr lang="ru-RU" sz="2000" dirty="0" smtClean="0"/>
              <a:t>Чтобы не запрашивать их в ЕГАИС и не платить акциз.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7384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выявлять «зеркальные марки»?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9732264" cy="4351338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ru-RU" dirty="0" smtClean="0"/>
              <a:t>Если пришла поставка с дубликатами штрихкодов акцизных марок, то их выявляет </a:t>
            </a:r>
            <a:r>
              <a:rPr lang="en-US" dirty="0" smtClean="0"/>
              <a:t>Mobile SMARTS</a:t>
            </a:r>
            <a:r>
              <a:rPr lang="ru-RU" dirty="0" smtClean="0"/>
              <a:t>.</a:t>
            </a:r>
            <a:endParaRPr lang="ru-RU" sz="2000" dirty="0" smtClean="0"/>
          </a:p>
          <a:p>
            <a:pPr marL="514350" indent="-514350">
              <a:lnSpc>
                <a:spcPct val="1500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ru-RU" dirty="0" smtClean="0"/>
              <a:t>Если поставки с «зеркальными марками» расходятся по разным регионам, то их выявляет связка программ </a:t>
            </a:r>
            <a:r>
              <a:rPr lang="en-US" dirty="0" smtClean="0"/>
              <a:t>Mobile SMARTS</a:t>
            </a:r>
            <a:r>
              <a:rPr lang="ru-RU" dirty="0" smtClean="0"/>
              <a:t> </a:t>
            </a:r>
            <a:r>
              <a:rPr lang="en-US" dirty="0" smtClean="0"/>
              <a:t>+ CheckMark2</a:t>
            </a:r>
            <a:r>
              <a:rPr lang="ru-RU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353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Выявление «зеркальных марок»</a:t>
            </a:r>
            <a:br>
              <a:rPr lang="ru-RU" dirty="0" smtClean="0"/>
            </a:br>
            <a:r>
              <a:rPr lang="ru-RU" dirty="0" smtClean="0"/>
              <a:t>с </a:t>
            </a:r>
            <a:r>
              <a:rPr lang="en-US" dirty="0" smtClean="0"/>
              <a:t>Mobile SMARTS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249423"/>
            <a:ext cx="9732264" cy="3927539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dirty="0" smtClean="0"/>
              <a:t>С бутылок выборочно либо тотально сканируются оба штрихкода акцизной марки.</a:t>
            </a:r>
          </a:p>
          <a:p>
            <a:pPr marL="514350" indent="-514350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Mobile </a:t>
            </a:r>
            <a:r>
              <a:rPr lang="en-US" dirty="0" smtClean="0"/>
              <a:t>SMARTS</a:t>
            </a:r>
            <a:r>
              <a:rPr lang="ru-RU" dirty="0" smtClean="0"/>
              <a:t> помнит штрихкоды бутылок в поставке и сразу же проверяет, нет ли дубликатов.</a:t>
            </a:r>
          </a:p>
        </p:txBody>
      </p:sp>
    </p:spTree>
    <p:extLst>
      <p:ext uri="{BB962C8B-B14F-4D97-AF65-F5344CB8AC3E}">
        <p14:creationId xmlns:p14="http://schemas.microsoft.com/office/powerpoint/2010/main" val="146197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Выявление «зеркальных марок»</a:t>
            </a:r>
            <a:br>
              <a:rPr lang="ru-RU" dirty="0" smtClean="0"/>
            </a:br>
            <a:r>
              <a:rPr lang="ru-RU" dirty="0" smtClean="0"/>
              <a:t>с </a:t>
            </a:r>
            <a:r>
              <a:rPr lang="en-US" dirty="0" smtClean="0"/>
              <a:t>Check</a:t>
            </a:r>
            <a:r>
              <a:rPr lang="ru-RU" dirty="0" smtClean="0"/>
              <a:t> </a:t>
            </a:r>
            <a:r>
              <a:rPr lang="en-US" dirty="0" smtClean="0"/>
              <a:t>Mark</a:t>
            </a:r>
            <a:r>
              <a:rPr lang="ru-RU" dirty="0" smtClean="0"/>
              <a:t> </a:t>
            </a:r>
            <a:r>
              <a:rPr lang="en-US" dirty="0" smtClean="0"/>
              <a:t>2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231135"/>
            <a:ext cx="9732264" cy="3945827"/>
          </a:xfrm>
        </p:spPr>
        <p:txBody>
          <a:bodyPr>
            <a:normAutofit fontScale="92500"/>
          </a:bodyPr>
          <a:lstStyle/>
          <a:p>
            <a:pPr marL="514350" indent="-514350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dirty="0" smtClean="0"/>
              <a:t>С выбранной бутылки сканируются оба штрихкода акцизной марки и тут же отправляются на проверку соответствия в облако РАР.</a:t>
            </a:r>
          </a:p>
          <a:p>
            <a:pPr marL="514350" indent="-514350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dirty="0" smtClean="0"/>
              <a:t>Назад приходит ответ, есть ли такая пара штрихкодов в базе, и если есть, то какие по ним заявлены данные об алкоголе.</a:t>
            </a:r>
          </a:p>
        </p:txBody>
      </p:sp>
    </p:spTree>
    <p:extLst>
      <p:ext uri="{BB962C8B-B14F-4D97-AF65-F5344CB8AC3E}">
        <p14:creationId xmlns:p14="http://schemas.microsoft.com/office/powerpoint/2010/main" val="339989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7059" y="2142755"/>
            <a:ext cx="20938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Оригинальная исходная марка</a:t>
            </a:r>
          </a:p>
          <a:p>
            <a:pPr algn="ctr"/>
            <a:endParaRPr lang="ru-RU" sz="1400" dirty="0" smtClean="0">
              <a:solidFill>
                <a:schemeClr val="bg2">
                  <a:lumMod val="25000"/>
                </a:schemeClr>
              </a:solidFill>
              <a:latin typeface="DINPro-Regular" panose="02000503030000020004" pitchFamily="50" charset="0"/>
            </a:endParaRPr>
          </a:p>
          <a:p>
            <a:pPr algn="ctr"/>
            <a:r>
              <a:rPr lang="ru-RU" sz="1100" dirty="0" smtClean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(пара штрихкодов зафиксирована в БД РАР)</a:t>
            </a:r>
            <a:endParaRPr lang="ru-RU" sz="1100" dirty="0">
              <a:solidFill>
                <a:schemeClr val="bg2">
                  <a:lumMod val="25000"/>
                </a:schemeClr>
              </a:solidFill>
              <a:latin typeface="DINPro-Regular" panose="02000503030000020004" pitchFamily="50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4400936" y="2075445"/>
            <a:ext cx="3799103" cy="1270589"/>
            <a:chOff x="3085508" y="391754"/>
            <a:chExt cx="5456823" cy="1825004"/>
          </a:xfrm>
        </p:grpSpPr>
        <p:pic>
          <p:nvPicPr>
            <p:cNvPr id="8" name="Picture 4" descr="http://marshallalan.ru/kupit-konyak-ki/imgs/12221234-nedorogoe-naturalnoe-vino-5-bukv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5508" y="391754"/>
              <a:ext cx="5456823" cy="1825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5930233" y="740648"/>
              <a:ext cx="2162175" cy="1095375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3648075" y="847725"/>
              <a:ext cx="1047750" cy="82867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" name="Соединительная линия уступом 10"/>
            <p:cNvCxnSpPr>
              <a:endCxn id="12" idx="2"/>
            </p:cNvCxnSpPr>
            <p:nvPr/>
          </p:nvCxnSpPr>
          <p:spPr>
            <a:xfrm>
              <a:off x="4171950" y="1695450"/>
              <a:ext cx="3563213" cy="512325"/>
            </a:xfrm>
            <a:prstGeom prst="bentConnector4">
              <a:avLst>
                <a:gd name="adj1" fmla="val -134"/>
                <a:gd name="adj2" fmla="val 127268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Прямоугольник 11"/>
            <p:cNvSpPr/>
            <p:nvPr/>
          </p:nvSpPr>
          <p:spPr>
            <a:xfrm>
              <a:off x="7540625" y="2162056"/>
              <a:ext cx="389075" cy="45719"/>
            </a:xfrm>
            <a:prstGeom prst="rect">
              <a:avLst/>
            </a:prstGeom>
            <a:solidFill>
              <a:srgbClr val="FF0000"/>
            </a:solidFill>
            <a:ln w="381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400936" y="5146821"/>
            <a:ext cx="3799103" cy="1270684"/>
            <a:chOff x="3085508" y="4612810"/>
            <a:chExt cx="5456823" cy="1825141"/>
          </a:xfrm>
        </p:grpSpPr>
        <p:pic>
          <p:nvPicPr>
            <p:cNvPr id="14" name="Picture 4" descr="http://marshallalan.ru/kupit-konyak-ki/imgs/12221234-nedorogoe-naturalnoe-vino-5-bukv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5508" y="4612810"/>
              <a:ext cx="5456823" cy="1825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5930233" y="4961704"/>
              <a:ext cx="2162175" cy="1095375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99051" y="6165850"/>
              <a:ext cx="153595" cy="224249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7529378" y="6392232"/>
              <a:ext cx="389075" cy="45719"/>
            </a:xfrm>
            <a:prstGeom prst="rect">
              <a:avLst/>
            </a:prstGeom>
            <a:solidFill>
              <a:srgbClr val="FF0000"/>
            </a:solidFill>
            <a:ln w="381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648075" y="5058637"/>
              <a:ext cx="1047750" cy="82867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9" name="Соединительная линия уступом 18"/>
            <p:cNvCxnSpPr/>
            <p:nvPr/>
          </p:nvCxnSpPr>
          <p:spPr>
            <a:xfrm>
              <a:off x="4171950" y="5906362"/>
              <a:ext cx="3563213" cy="512325"/>
            </a:xfrm>
            <a:prstGeom prst="bentConnector4">
              <a:avLst>
                <a:gd name="adj1" fmla="val -134"/>
                <a:gd name="adj2" fmla="val 127268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6"/>
            <a:srcRect l="1" t="22242" r="-2"/>
            <a:stretch/>
          </p:blipFill>
          <p:spPr>
            <a:xfrm>
              <a:off x="4171950" y="5193338"/>
              <a:ext cx="173831" cy="184319"/>
            </a:xfrm>
            <a:prstGeom prst="rect">
              <a:avLst/>
            </a:prstGeom>
          </p:spPr>
        </p:pic>
      </p:grpSp>
      <p:grpSp>
        <p:nvGrpSpPr>
          <p:cNvPr id="21" name="Группа 20"/>
          <p:cNvGrpSpPr/>
          <p:nvPr/>
        </p:nvGrpSpPr>
        <p:grpSpPr>
          <a:xfrm>
            <a:off x="4400936" y="3625052"/>
            <a:ext cx="3799103" cy="1292537"/>
            <a:chOff x="3085508" y="2490525"/>
            <a:chExt cx="5456823" cy="1856529"/>
          </a:xfrm>
        </p:grpSpPr>
        <p:pic>
          <p:nvPicPr>
            <p:cNvPr id="22" name="Picture 4" descr="http://marshallalan.ru/kupit-konyak-ki/imgs/12221234-nedorogoe-naturalnoe-vino-5-bukv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5508" y="2490525"/>
              <a:ext cx="5456823" cy="1825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5930233" y="2839419"/>
              <a:ext cx="2162175" cy="1095375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43950" y="4018247"/>
              <a:ext cx="285750" cy="268741"/>
            </a:xfrm>
            <a:prstGeom prst="rect">
              <a:avLst/>
            </a:prstGeom>
          </p:spPr>
        </p:pic>
        <p:sp>
          <p:nvSpPr>
            <p:cNvPr id="25" name="Прямоугольник 24"/>
            <p:cNvSpPr/>
            <p:nvPr/>
          </p:nvSpPr>
          <p:spPr>
            <a:xfrm>
              <a:off x="7522616" y="4301335"/>
              <a:ext cx="389075" cy="45719"/>
            </a:xfrm>
            <a:prstGeom prst="rect">
              <a:avLst/>
            </a:prstGeom>
            <a:solidFill>
              <a:srgbClr val="FF0000"/>
            </a:solidFill>
            <a:ln w="381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3648075" y="2961663"/>
              <a:ext cx="1047750" cy="82867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7" name="Соединительная линия уступом 26"/>
            <p:cNvCxnSpPr/>
            <p:nvPr/>
          </p:nvCxnSpPr>
          <p:spPr>
            <a:xfrm>
              <a:off x="4171950" y="3809388"/>
              <a:ext cx="3563213" cy="512325"/>
            </a:xfrm>
            <a:prstGeom prst="bentConnector4">
              <a:avLst>
                <a:gd name="adj1" fmla="val -134"/>
                <a:gd name="adj2" fmla="val 127268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31431" y="3202294"/>
              <a:ext cx="173831" cy="237042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8"/>
            <a:srcRect t="-1" r="6636" b="1915"/>
            <a:stretch/>
          </p:blipFill>
          <p:spPr>
            <a:xfrm>
              <a:off x="3870721" y="3652918"/>
              <a:ext cx="251223" cy="54688"/>
            </a:xfrm>
            <a:prstGeom prst="rect">
              <a:avLst/>
            </a:prstGeom>
          </p:spPr>
        </p:pic>
      </p:grpSp>
      <p:grpSp>
        <p:nvGrpSpPr>
          <p:cNvPr id="30" name="Группа 29"/>
          <p:cNvGrpSpPr/>
          <p:nvPr/>
        </p:nvGrpSpPr>
        <p:grpSpPr>
          <a:xfrm>
            <a:off x="10490661" y="948928"/>
            <a:ext cx="570202" cy="666032"/>
            <a:chOff x="9880600" y="1514755"/>
            <a:chExt cx="838200" cy="113954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1" name="Блок-схема: магнитный диск 30"/>
            <p:cNvSpPr/>
            <p:nvPr/>
          </p:nvSpPr>
          <p:spPr>
            <a:xfrm>
              <a:off x="9880600" y="2162056"/>
              <a:ext cx="838200" cy="492244"/>
            </a:xfrm>
            <a:prstGeom prst="flowChartMagneticDisk">
              <a:avLst/>
            </a:prstGeom>
            <a:grp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32" name="Блок-схема: магнитный диск 31"/>
            <p:cNvSpPr/>
            <p:nvPr/>
          </p:nvSpPr>
          <p:spPr>
            <a:xfrm>
              <a:off x="9880600" y="1836023"/>
              <a:ext cx="838200" cy="492244"/>
            </a:xfrm>
            <a:prstGeom prst="flowChartMagneticDisk">
              <a:avLst/>
            </a:prstGeom>
            <a:grp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33" name="Блок-схема: магнитный диск 32"/>
            <p:cNvSpPr/>
            <p:nvPr/>
          </p:nvSpPr>
          <p:spPr>
            <a:xfrm>
              <a:off x="9880600" y="1514755"/>
              <a:ext cx="838200" cy="492244"/>
            </a:xfrm>
            <a:prstGeom prst="flowChartMagneticDisk">
              <a:avLst/>
            </a:prstGeom>
            <a:grp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</p:grpSp>
      <p:pic>
        <p:nvPicPr>
          <p:cNvPr id="34" name="Picture 2" descr="http://www.shtrih-m.ru/upload/iblock/aa0/f54f4505531ecea99485dc636a7ff17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142" y="250686"/>
            <a:ext cx="963193" cy="94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515757" y="3881153"/>
            <a:ext cx="225251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«Зеркальная» марка №1</a:t>
            </a:r>
          </a:p>
          <a:p>
            <a:pPr algn="ctr"/>
            <a:endParaRPr lang="ru-RU" sz="1400" dirty="0" smtClean="0">
              <a:solidFill>
                <a:schemeClr val="bg2">
                  <a:lumMod val="25000"/>
                </a:schemeClr>
              </a:solidFill>
              <a:latin typeface="DINPro-Regular" panose="02000503030000020004" pitchFamily="50" charset="0"/>
            </a:endParaRPr>
          </a:p>
          <a:p>
            <a:pPr algn="ctr"/>
            <a:r>
              <a:rPr lang="ru-RU" sz="1100" dirty="0" smtClean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(</a:t>
            </a:r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другой </a:t>
            </a:r>
            <a:r>
              <a:rPr lang="ru-RU" sz="1100" dirty="0" smtClean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серийный номер марки)</a:t>
            </a:r>
            <a:endParaRPr lang="ru-RU" sz="1100" dirty="0">
              <a:solidFill>
                <a:schemeClr val="bg2">
                  <a:lumMod val="25000"/>
                </a:schemeClr>
              </a:solidFill>
              <a:latin typeface="DINPro-Regular" panose="02000503030000020004" pitchFamily="50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65990" y="5425394"/>
            <a:ext cx="244062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«Зеркальная» марка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№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2</a:t>
            </a:r>
          </a:p>
          <a:p>
            <a:pPr algn="ctr"/>
            <a:endParaRPr lang="ru-RU" sz="1400" dirty="0" smtClean="0">
              <a:solidFill>
                <a:schemeClr val="bg2">
                  <a:lumMod val="25000"/>
                </a:schemeClr>
              </a:solidFill>
              <a:latin typeface="DINPro-Regular" panose="02000503030000020004" pitchFamily="50" charset="0"/>
            </a:endParaRPr>
          </a:p>
          <a:p>
            <a:pPr algn="ctr"/>
            <a:r>
              <a:rPr lang="ru-RU" sz="1100" dirty="0" smtClean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(</a:t>
            </a:r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другой серийный </a:t>
            </a:r>
            <a:r>
              <a:rPr lang="ru-RU" sz="1100" dirty="0" smtClean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номер марки)</a:t>
            </a:r>
            <a:endParaRPr lang="ru-RU" sz="1100" dirty="0">
              <a:solidFill>
                <a:schemeClr val="bg2">
                  <a:lumMod val="25000"/>
                </a:schemeClr>
              </a:solidFill>
              <a:latin typeface="DINPro-Regular" panose="02000503030000020004" pitchFamily="50" charset="0"/>
            </a:endParaRPr>
          </a:p>
          <a:p>
            <a:pPr algn="ctr"/>
            <a:endParaRPr lang="ru-RU" sz="1400" dirty="0">
              <a:solidFill>
                <a:schemeClr val="bg2">
                  <a:lumMod val="25000"/>
                </a:schemeClr>
              </a:solidFill>
              <a:latin typeface="DINPro-Regular" panose="02000503030000020004" pitchFamily="50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635590" y="2072529"/>
            <a:ext cx="886467" cy="4344728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6412345" y="2136251"/>
            <a:ext cx="1460367" cy="4281159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3988971" y="1491950"/>
            <a:ext cx="19309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DINPro-Regular" panose="02000503030000020004" pitchFamily="50" charset="0"/>
              </a:rPr>
              <a:t>Разные </a:t>
            </a:r>
            <a:r>
              <a:rPr lang="en-US" sz="1200" dirty="0" err="1" smtClean="0">
                <a:solidFill>
                  <a:schemeClr val="accent1">
                    <a:lumMod val="50000"/>
                  </a:schemeClr>
                </a:solidFill>
                <a:latin typeface="DINPro-Regular" panose="02000503030000020004" pitchFamily="50" charset="0"/>
              </a:rPr>
              <a:t>DataMatrix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163069" y="1487323"/>
            <a:ext cx="2507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DINPro-Regular" panose="02000503030000020004" pitchFamily="50" charset="0"/>
              </a:rPr>
              <a:t>Одинаковые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DINPro-Regular" panose="02000503030000020004" pitchFamily="50" charset="0"/>
              </a:rPr>
              <a:t>PDF417 </a:t>
            </a:r>
            <a:endParaRPr lang="ru-RU" sz="1200" dirty="0" smtClean="0">
              <a:solidFill>
                <a:schemeClr val="accent1">
                  <a:lumMod val="50000"/>
                </a:schemeClr>
              </a:solidFill>
              <a:latin typeface="DINPro-Regular" panose="02000503030000020004" pitchFamily="50" charset="0"/>
            </a:endParaRPr>
          </a:p>
        </p:txBody>
      </p:sp>
      <p:cxnSp>
        <p:nvCxnSpPr>
          <p:cNvPr id="43" name="Скругленная соединительная линия 42"/>
          <p:cNvCxnSpPr>
            <a:stCxn id="42" idx="3"/>
            <a:endCxn id="15" idx="1"/>
          </p:cNvCxnSpPr>
          <p:nvPr/>
        </p:nvCxnSpPr>
        <p:spPr>
          <a:xfrm flipH="1">
            <a:off x="7886797" y="1625823"/>
            <a:ext cx="784078" cy="4145208"/>
          </a:xfrm>
          <a:prstGeom prst="curvedConnector3">
            <a:avLst>
              <a:gd name="adj1" fmla="val -29155"/>
            </a:avLst>
          </a:prstGeom>
          <a:ln w="38100">
            <a:solidFill>
              <a:schemeClr val="accent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кругленная соединительная линия 43"/>
          <p:cNvCxnSpPr>
            <a:stCxn id="42" idx="3"/>
            <a:endCxn id="23" idx="1"/>
          </p:cNvCxnSpPr>
          <p:nvPr/>
        </p:nvCxnSpPr>
        <p:spPr>
          <a:xfrm flipH="1">
            <a:off x="7886797" y="1625823"/>
            <a:ext cx="784078" cy="2623439"/>
          </a:xfrm>
          <a:prstGeom prst="curvedConnector3">
            <a:avLst>
              <a:gd name="adj1" fmla="val -29155"/>
            </a:avLst>
          </a:prstGeom>
          <a:ln w="38100">
            <a:solidFill>
              <a:schemeClr val="accent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Скругленная соединительная линия 44"/>
          <p:cNvCxnSpPr>
            <a:stCxn id="42" idx="3"/>
            <a:endCxn id="9" idx="1"/>
          </p:cNvCxnSpPr>
          <p:nvPr/>
        </p:nvCxnSpPr>
        <p:spPr>
          <a:xfrm flipH="1">
            <a:off x="7886797" y="1625823"/>
            <a:ext cx="784078" cy="1073832"/>
          </a:xfrm>
          <a:prstGeom prst="curvedConnector3">
            <a:avLst>
              <a:gd name="adj1" fmla="val -29155"/>
            </a:avLst>
          </a:prstGeom>
          <a:ln w="38100">
            <a:solidFill>
              <a:schemeClr val="accent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Скругленная соединительная линия 45"/>
          <p:cNvCxnSpPr>
            <a:stCxn id="41" idx="1"/>
            <a:endCxn id="18" idx="1"/>
          </p:cNvCxnSpPr>
          <p:nvPr/>
        </p:nvCxnSpPr>
        <p:spPr>
          <a:xfrm rot="10800000" flipH="1" flipV="1">
            <a:off x="3988970" y="1630450"/>
            <a:ext cx="803631" cy="4115228"/>
          </a:xfrm>
          <a:prstGeom prst="curvedConnector3">
            <a:avLst>
              <a:gd name="adj1" fmla="val -28446"/>
            </a:avLst>
          </a:prstGeom>
          <a:ln w="38100">
            <a:solidFill>
              <a:schemeClr val="accent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Скругленная соединительная линия 46"/>
          <p:cNvCxnSpPr>
            <a:stCxn id="41" idx="1"/>
            <a:endCxn id="26" idx="1"/>
          </p:cNvCxnSpPr>
          <p:nvPr/>
        </p:nvCxnSpPr>
        <p:spPr>
          <a:xfrm rot="10800000" flipH="1" flipV="1">
            <a:off x="3988970" y="1630449"/>
            <a:ext cx="803631" cy="2611081"/>
          </a:xfrm>
          <a:prstGeom prst="curvedConnector3">
            <a:avLst>
              <a:gd name="adj1" fmla="val -28446"/>
            </a:avLst>
          </a:prstGeom>
          <a:ln w="38100">
            <a:solidFill>
              <a:schemeClr val="accent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Скругленная соединительная линия 47"/>
          <p:cNvCxnSpPr>
            <a:stCxn id="41" idx="1"/>
            <a:endCxn id="10" idx="1"/>
          </p:cNvCxnSpPr>
          <p:nvPr/>
        </p:nvCxnSpPr>
        <p:spPr>
          <a:xfrm rot="10800000" flipH="1" flipV="1">
            <a:off x="3988970" y="1630450"/>
            <a:ext cx="803631" cy="1050914"/>
          </a:xfrm>
          <a:prstGeom prst="curvedConnector3">
            <a:avLst>
              <a:gd name="adj1" fmla="val -28446"/>
            </a:avLst>
          </a:prstGeom>
          <a:ln w="38100">
            <a:solidFill>
              <a:schemeClr val="accent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олилиния 48"/>
          <p:cNvSpPr/>
          <p:nvPr/>
        </p:nvSpPr>
        <p:spPr>
          <a:xfrm>
            <a:off x="4275135" y="2171121"/>
            <a:ext cx="4052010" cy="961784"/>
          </a:xfrm>
          <a:custGeom>
            <a:avLst/>
            <a:gdLst>
              <a:gd name="connsiteX0" fmla="*/ 76200 w 4991100"/>
              <a:gd name="connsiteY0" fmla="*/ 850900 h 1358900"/>
              <a:gd name="connsiteX1" fmla="*/ 342900 w 4991100"/>
              <a:gd name="connsiteY1" fmla="*/ 1206500 h 1358900"/>
              <a:gd name="connsiteX2" fmla="*/ 1333500 w 4991100"/>
              <a:gd name="connsiteY2" fmla="*/ 1257300 h 1358900"/>
              <a:gd name="connsiteX3" fmla="*/ 2070100 w 4991100"/>
              <a:gd name="connsiteY3" fmla="*/ 825500 h 1358900"/>
              <a:gd name="connsiteX4" fmla="*/ 2692400 w 4991100"/>
              <a:gd name="connsiteY4" fmla="*/ 1104900 h 1358900"/>
              <a:gd name="connsiteX5" fmla="*/ 3924300 w 4991100"/>
              <a:gd name="connsiteY5" fmla="*/ 1358900 h 1358900"/>
              <a:gd name="connsiteX6" fmla="*/ 4813300 w 4991100"/>
              <a:gd name="connsiteY6" fmla="*/ 1206500 h 1358900"/>
              <a:gd name="connsiteX7" fmla="*/ 4991100 w 4991100"/>
              <a:gd name="connsiteY7" fmla="*/ 266700 h 1358900"/>
              <a:gd name="connsiteX8" fmla="*/ 3302000 w 4991100"/>
              <a:gd name="connsiteY8" fmla="*/ 0 h 1358900"/>
              <a:gd name="connsiteX9" fmla="*/ 1981200 w 4991100"/>
              <a:gd name="connsiteY9" fmla="*/ 406400 h 1358900"/>
              <a:gd name="connsiteX10" fmla="*/ 1016000 w 4991100"/>
              <a:gd name="connsiteY10" fmla="*/ 177800 h 1358900"/>
              <a:gd name="connsiteX11" fmla="*/ 165100 w 4991100"/>
              <a:gd name="connsiteY11" fmla="*/ 190500 h 1358900"/>
              <a:gd name="connsiteX12" fmla="*/ 0 w 4991100"/>
              <a:gd name="connsiteY12" fmla="*/ 723900 h 1358900"/>
              <a:gd name="connsiteX13" fmla="*/ 76200 w 4991100"/>
              <a:gd name="connsiteY13" fmla="*/ 850900 h 1358900"/>
              <a:gd name="connsiteX0" fmla="*/ 76200 w 4991100"/>
              <a:gd name="connsiteY0" fmla="*/ 850900 h 1358900"/>
              <a:gd name="connsiteX1" fmla="*/ 342900 w 4991100"/>
              <a:gd name="connsiteY1" fmla="*/ 1206500 h 1358900"/>
              <a:gd name="connsiteX2" fmla="*/ 1333500 w 4991100"/>
              <a:gd name="connsiteY2" fmla="*/ 1257300 h 1358900"/>
              <a:gd name="connsiteX3" fmla="*/ 2070100 w 4991100"/>
              <a:gd name="connsiteY3" fmla="*/ 825500 h 1358900"/>
              <a:gd name="connsiteX4" fmla="*/ 2692400 w 4991100"/>
              <a:gd name="connsiteY4" fmla="*/ 1104900 h 1358900"/>
              <a:gd name="connsiteX5" fmla="*/ 3924300 w 4991100"/>
              <a:gd name="connsiteY5" fmla="*/ 1358900 h 1358900"/>
              <a:gd name="connsiteX6" fmla="*/ 4813300 w 4991100"/>
              <a:gd name="connsiteY6" fmla="*/ 1206500 h 1358900"/>
              <a:gd name="connsiteX7" fmla="*/ 4991100 w 4991100"/>
              <a:gd name="connsiteY7" fmla="*/ 266700 h 1358900"/>
              <a:gd name="connsiteX8" fmla="*/ 3302000 w 4991100"/>
              <a:gd name="connsiteY8" fmla="*/ 0 h 1358900"/>
              <a:gd name="connsiteX9" fmla="*/ 1981200 w 4991100"/>
              <a:gd name="connsiteY9" fmla="*/ 406400 h 1358900"/>
              <a:gd name="connsiteX10" fmla="*/ 1016000 w 4991100"/>
              <a:gd name="connsiteY10" fmla="*/ 177800 h 1358900"/>
              <a:gd name="connsiteX11" fmla="*/ 165100 w 4991100"/>
              <a:gd name="connsiteY11" fmla="*/ 190500 h 1358900"/>
              <a:gd name="connsiteX12" fmla="*/ 0 w 4991100"/>
              <a:gd name="connsiteY12" fmla="*/ 723900 h 1358900"/>
              <a:gd name="connsiteX13" fmla="*/ 76200 w 4991100"/>
              <a:gd name="connsiteY13" fmla="*/ 850900 h 1358900"/>
              <a:gd name="connsiteX0" fmla="*/ 76200 w 4991100"/>
              <a:gd name="connsiteY0" fmla="*/ 850900 h 1358900"/>
              <a:gd name="connsiteX1" fmla="*/ 342900 w 4991100"/>
              <a:gd name="connsiteY1" fmla="*/ 1206500 h 1358900"/>
              <a:gd name="connsiteX2" fmla="*/ 1333500 w 4991100"/>
              <a:gd name="connsiteY2" fmla="*/ 1257300 h 1358900"/>
              <a:gd name="connsiteX3" fmla="*/ 2070100 w 4991100"/>
              <a:gd name="connsiteY3" fmla="*/ 825500 h 1358900"/>
              <a:gd name="connsiteX4" fmla="*/ 2692400 w 4991100"/>
              <a:gd name="connsiteY4" fmla="*/ 1104900 h 1358900"/>
              <a:gd name="connsiteX5" fmla="*/ 3924300 w 4991100"/>
              <a:gd name="connsiteY5" fmla="*/ 1358900 h 1358900"/>
              <a:gd name="connsiteX6" fmla="*/ 4813300 w 4991100"/>
              <a:gd name="connsiteY6" fmla="*/ 1206500 h 1358900"/>
              <a:gd name="connsiteX7" fmla="*/ 4991100 w 4991100"/>
              <a:gd name="connsiteY7" fmla="*/ 266700 h 1358900"/>
              <a:gd name="connsiteX8" fmla="*/ 3302000 w 4991100"/>
              <a:gd name="connsiteY8" fmla="*/ 0 h 1358900"/>
              <a:gd name="connsiteX9" fmla="*/ 1981200 w 4991100"/>
              <a:gd name="connsiteY9" fmla="*/ 406400 h 1358900"/>
              <a:gd name="connsiteX10" fmla="*/ 1016000 w 4991100"/>
              <a:gd name="connsiteY10" fmla="*/ 177800 h 1358900"/>
              <a:gd name="connsiteX11" fmla="*/ 165100 w 4991100"/>
              <a:gd name="connsiteY11" fmla="*/ 190500 h 1358900"/>
              <a:gd name="connsiteX12" fmla="*/ 0 w 4991100"/>
              <a:gd name="connsiteY12" fmla="*/ 723900 h 1358900"/>
              <a:gd name="connsiteX13" fmla="*/ 76200 w 4991100"/>
              <a:gd name="connsiteY13" fmla="*/ 850900 h 1358900"/>
              <a:gd name="connsiteX0" fmla="*/ 76200 w 4991100"/>
              <a:gd name="connsiteY0" fmla="*/ 850900 h 1358900"/>
              <a:gd name="connsiteX1" fmla="*/ 342900 w 4991100"/>
              <a:gd name="connsiteY1" fmla="*/ 1206500 h 1358900"/>
              <a:gd name="connsiteX2" fmla="*/ 1333500 w 4991100"/>
              <a:gd name="connsiteY2" fmla="*/ 1257300 h 1358900"/>
              <a:gd name="connsiteX3" fmla="*/ 2070100 w 4991100"/>
              <a:gd name="connsiteY3" fmla="*/ 825500 h 1358900"/>
              <a:gd name="connsiteX4" fmla="*/ 2692400 w 4991100"/>
              <a:gd name="connsiteY4" fmla="*/ 1104900 h 1358900"/>
              <a:gd name="connsiteX5" fmla="*/ 3924300 w 4991100"/>
              <a:gd name="connsiteY5" fmla="*/ 1358900 h 1358900"/>
              <a:gd name="connsiteX6" fmla="*/ 4813300 w 4991100"/>
              <a:gd name="connsiteY6" fmla="*/ 1206500 h 1358900"/>
              <a:gd name="connsiteX7" fmla="*/ 4991100 w 4991100"/>
              <a:gd name="connsiteY7" fmla="*/ 266700 h 1358900"/>
              <a:gd name="connsiteX8" fmla="*/ 3302000 w 4991100"/>
              <a:gd name="connsiteY8" fmla="*/ 0 h 1358900"/>
              <a:gd name="connsiteX9" fmla="*/ 1981200 w 4991100"/>
              <a:gd name="connsiteY9" fmla="*/ 406400 h 1358900"/>
              <a:gd name="connsiteX10" fmla="*/ 1016000 w 4991100"/>
              <a:gd name="connsiteY10" fmla="*/ 177800 h 1358900"/>
              <a:gd name="connsiteX11" fmla="*/ 165100 w 4991100"/>
              <a:gd name="connsiteY11" fmla="*/ 190500 h 1358900"/>
              <a:gd name="connsiteX12" fmla="*/ 0 w 4991100"/>
              <a:gd name="connsiteY12" fmla="*/ 723900 h 1358900"/>
              <a:gd name="connsiteX13" fmla="*/ 76200 w 4991100"/>
              <a:gd name="connsiteY13" fmla="*/ 850900 h 1358900"/>
              <a:gd name="connsiteX0" fmla="*/ 76200 w 4991100"/>
              <a:gd name="connsiteY0" fmla="*/ 850900 h 1358900"/>
              <a:gd name="connsiteX1" fmla="*/ 342900 w 4991100"/>
              <a:gd name="connsiteY1" fmla="*/ 1206500 h 1358900"/>
              <a:gd name="connsiteX2" fmla="*/ 1333500 w 4991100"/>
              <a:gd name="connsiteY2" fmla="*/ 1257300 h 1358900"/>
              <a:gd name="connsiteX3" fmla="*/ 2070100 w 4991100"/>
              <a:gd name="connsiteY3" fmla="*/ 825500 h 1358900"/>
              <a:gd name="connsiteX4" fmla="*/ 2692400 w 4991100"/>
              <a:gd name="connsiteY4" fmla="*/ 1104900 h 1358900"/>
              <a:gd name="connsiteX5" fmla="*/ 3924300 w 4991100"/>
              <a:gd name="connsiteY5" fmla="*/ 1358900 h 1358900"/>
              <a:gd name="connsiteX6" fmla="*/ 4813300 w 4991100"/>
              <a:gd name="connsiteY6" fmla="*/ 1206500 h 1358900"/>
              <a:gd name="connsiteX7" fmla="*/ 4991100 w 4991100"/>
              <a:gd name="connsiteY7" fmla="*/ 266700 h 1358900"/>
              <a:gd name="connsiteX8" fmla="*/ 3302000 w 4991100"/>
              <a:gd name="connsiteY8" fmla="*/ 0 h 1358900"/>
              <a:gd name="connsiteX9" fmla="*/ 1981200 w 4991100"/>
              <a:gd name="connsiteY9" fmla="*/ 406400 h 1358900"/>
              <a:gd name="connsiteX10" fmla="*/ 1016000 w 4991100"/>
              <a:gd name="connsiteY10" fmla="*/ 177800 h 1358900"/>
              <a:gd name="connsiteX11" fmla="*/ 165100 w 4991100"/>
              <a:gd name="connsiteY11" fmla="*/ 190500 h 1358900"/>
              <a:gd name="connsiteX12" fmla="*/ 0 w 4991100"/>
              <a:gd name="connsiteY12" fmla="*/ 723900 h 1358900"/>
              <a:gd name="connsiteX13" fmla="*/ 76200 w 4991100"/>
              <a:gd name="connsiteY13" fmla="*/ 850900 h 1358900"/>
              <a:gd name="connsiteX0" fmla="*/ 86420 w 5001320"/>
              <a:gd name="connsiteY0" fmla="*/ 850900 h 1358900"/>
              <a:gd name="connsiteX1" fmla="*/ 353120 w 5001320"/>
              <a:gd name="connsiteY1" fmla="*/ 1206500 h 1358900"/>
              <a:gd name="connsiteX2" fmla="*/ 1343720 w 5001320"/>
              <a:gd name="connsiteY2" fmla="*/ 1257300 h 1358900"/>
              <a:gd name="connsiteX3" fmla="*/ 2080320 w 5001320"/>
              <a:gd name="connsiteY3" fmla="*/ 825500 h 1358900"/>
              <a:gd name="connsiteX4" fmla="*/ 2702620 w 5001320"/>
              <a:gd name="connsiteY4" fmla="*/ 1104900 h 1358900"/>
              <a:gd name="connsiteX5" fmla="*/ 3934520 w 5001320"/>
              <a:gd name="connsiteY5" fmla="*/ 1358900 h 1358900"/>
              <a:gd name="connsiteX6" fmla="*/ 4823520 w 5001320"/>
              <a:gd name="connsiteY6" fmla="*/ 1206500 h 1358900"/>
              <a:gd name="connsiteX7" fmla="*/ 5001320 w 5001320"/>
              <a:gd name="connsiteY7" fmla="*/ 266700 h 1358900"/>
              <a:gd name="connsiteX8" fmla="*/ 3312220 w 5001320"/>
              <a:gd name="connsiteY8" fmla="*/ 0 h 1358900"/>
              <a:gd name="connsiteX9" fmla="*/ 1991420 w 5001320"/>
              <a:gd name="connsiteY9" fmla="*/ 406400 h 1358900"/>
              <a:gd name="connsiteX10" fmla="*/ 1026220 w 5001320"/>
              <a:gd name="connsiteY10" fmla="*/ 177800 h 1358900"/>
              <a:gd name="connsiteX11" fmla="*/ 175320 w 5001320"/>
              <a:gd name="connsiteY11" fmla="*/ 190500 h 1358900"/>
              <a:gd name="connsiteX12" fmla="*/ 10220 w 5001320"/>
              <a:gd name="connsiteY12" fmla="*/ 723900 h 1358900"/>
              <a:gd name="connsiteX13" fmla="*/ 86420 w 5001320"/>
              <a:gd name="connsiteY13" fmla="*/ 850900 h 1358900"/>
              <a:gd name="connsiteX0" fmla="*/ 86420 w 5001320"/>
              <a:gd name="connsiteY0" fmla="*/ 850900 h 1358900"/>
              <a:gd name="connsiteX1" fmla="*/ 353120 w 5001320"/>
              <a:gd name="connsiteY1" fmla="*/ 1206500 h 1358900"/>
              <a:gd name="connsiteX2" fmla="*/ 1343720 w 5001320"/>
              <a:gd name="connsiteY2" fmla="*/ 1257300 h 1358900"/>
              <a:gd name="connsiteX3" fmla="*/ 2080320 w 5001320"/>
              <a:gd name="connsiteY3" fmla="*/ 825500 h 1358900"/>
              <a:gd name="connsiteX4" fmla="*/ 2702620 w 5001320"/>
              <a:gd name="connsiteY4" fmla="*/ 1104900 h 1358900"/>
              <a:gd name="connsiteX5" fmla="*/ 3934520 w 5001320"/>
              <a:gd name="connsiteY5" fmla="*/ 1358900 h 1358900"/>
              <a:gd name="connsiteX6" fmla="*/ 4823520 w 5001320"/>
              <a:gd name="connsiteY6" fmla="*/ 1206500 h 1358900"/>
              <a:gd name="connsiteX7" fmla="*/ 5001320 w 5001320"/>
              <a:gd name="connsiteY7" fmla="*/ 266700 h 1358900"/>
              <a:gd name="connsiteX8" fmla="*/ 3312220 w 5001320"/>
              <a:gd name="connsiteY8" fmla="*/ 0 h 1358900"/>
              <a:gd name="connsiteX9" fmla="*/ 1991420 w 5001320"/>
              <a:gd name="connsiteY9" fmla="*/ 406400 h 1358900"/>
              <a:gd name="connsiteX10" fmla="*/ 1026220 w 5001320"/>
              <a:gd name="connsiteY10" fmla="*/ 177800 h 1358900"/>
              <a:gd name="connsiteX11" fmla="*/ 175320 w 5001320"/>
              <a:gd name="connsiteY11" fmla="*/ 190500 h 1358900"/>
              <a:gd name="connsiteX12" fmla="*/ 10220 w 5001320"/>
              <a:gd name="connsiteY12" fmla="*/ 723900 h 1358900"/>
              <a:gd name="connsiteX13" fmla="*/ 86420 w 5001320"/>
              <a:gd name="connsiteY13" fmla="*/ 850900 h 1358900"/>
              <a:gd name="connsiteX0" fmla="*/ 86420 w 5001320"/>
              <a:gd name="connsiteY0" fmla="*/ 850900 h 1358900"/>
              <a:gd name="connsiteX1" fmla="*/ 353120 w 5001320"/>
              <a:gd name="connsiteY1" fmla="*/ 1206500 h 1358900"/>
              <a:gd name="connsiteX2" fmla="*/ 1343720 w 5001320"/>
              <a:gd name="connsiteY2" fmla="*/ 1257300 h 1358900"/>
              <a:gd name="connsiteX3" fmla="*/ 2080320 w 5001320"/>
              <a:gd name="connsiteY3" fmla="*/ 825500 h 1358900"/>
              <a:gd name="connsiteX4" fmla="*/ 2702620 w 5001320"/>
              <a:gd name="connsiteY4" fmla="*/ 1104900 h 1358900"/>
              <a:gd name="connsiteX5" fmla="*/ 3934520 w 5001320"/>
              <a:gd name="connsiteY5" fmla="*/ 1358900 h 1358900"/>
              <a:gd name="connsiteX6" fmla="*/ 4823520 w 5001320"/>
              <a:gd name="connsiteY6" fmla="*/ 1206500 h 1358900"/>
              <a:gd name="connsiteX7" fmla="*/ 5001320 w 5001320"/>
              <a:gd name="connsiteY7" fmla="*/ 266700 h 1358900"/>
              <a:gd name="connsiteX8" fmla="*/ 3312220 w 5001320"/>
              <a:gd name="connsiteY8" fmla="*/ 0 h 1358900"/>
              <a:gd name="connsiteX9" fmla="*/ 1991420 w 5001320"/>
              <a:gd name="connsiteY9" fmla="*/ 406400 h 1358900"/>
              <a:gd name="connsiteX10" fmla="*/ 1026220 w 5001320"/>
              <a:gd name="connsiteY10" fmla="*/ 177800 h 1358900"/>
              <a:gd name="connsiteX11" fmla="*/ 175320 w 5001320"/>
              <a:gd name="connsiteY11" fmla="*/ 190500 h 1358900"/>
              <a:gd name="connsiteX12" fmla="*/ 10220 w 5001320"/>
              <a:gd name="connsiteY12" fmla="*/ 723900 h 1358900"/>
              <a:gd name="connsiteX13" fmla="*/ 86420 w 5001320"/>
              <a:gd name="connsiteY13" fmla="*/ 850900 h 1358900"/>
              <a:gd name="connsiteX0" fmla="*/ 86420 w 5001320"/>
              <a:gd name="connsiteY0" fmla="*/ 850900 h 1358900"/>
              <a:gd name="connsiteX1" fmla="*/ 353120 w 5001320"/>
              <a:gd name="connsiteY1" fmla="*/ 1206500 h 1358900"/>
              <a:gd name="connsiteX2" fmla="*/ 1343720 w 5001320"/>
              <a:gd name="connsiteY2" fmla="*/ 1257300 h 1358900"/>
              <a:gd name="connsiteX3" fmla="*/ 2080320 w 5001320"/>
              <a:gd name="connsiteY3" fmla="*/ 825500 h 1358900"/>
              <a:gd name="connsiteX4" fmla="*/ 2702620 w 5001320"/>
              <a:gd name="connsiteY4" fmla="*/ 1104900 h 1358900"/>
              <a:gd name="connsiteX5" fmla="*/ 3934520 w 5001320"/>
              <a:gd name="connsiteY5" fmla="*/ 1358900 h 1358900"/>
              <a:gd name="connsiteX6" fmla="*/ 4823520 w 5001320"/>
              <a:gd name="connsiteY6" fmla="*/ 1206500 h 1358900"/>
              <a:gd name="connsiteX7" fmla="*/ 5001320 w 5001320"/>
              <a:gd name="connsiteY7" fmla="*/ 266700 h 1358900"/>
              <a:gd name="connsiteX8" fmla="*/ 3312220 w 5001320"/>
              <a:gd name="connsiteY8" fmla="*/ 0 h 1358900"/>
              <a:gd name="connsiteX9" fmla="*/ 1991420 w 5001320"/>
              <a:gd name="connsiteY9" fmla="*/ 406400 h 1358900"/>
              <a:gd name="connsiteX10" fmla="*/ 1026220 w 5001320"/>
              <a:gd name="connsiteY10" fmla="*/ 177800 h 1358900"/>
              <a:gd name="connsiteX11" fmla="*/ 175320 w 5001320"/>
              <a:gd name="connsiteY11" fmla="*/ 190500 h 1358900"/>
              <a:gd name="connsiteX12" fmla="*/ 10220 w 5001320"/>
              <a:gd name="connsiteY12" fmla="*/ 723900 h 1358900"/>
              <a:gd name="connsiteX13" fmla="*/ 86420 w 5001320"/>
              <a:gd name="connsiteY13" fmla="*/ 850900 h 1358900"/>
              <a:gd name="connsiteX0" fmla="*/ 86420 w 5001320"/>
              <a:gd name="connsiteY0" fmla="*/ 850900 h 1358900"/>
              <a:gd name="connsiteX1" fmla="*/ 353120 w 5001320"/>
              <a:gd name="connsiteY1" fmla="*/ 1206500 h 1358900"/>
              <a:gd name="connsiteX2" fmla="*/ 1343720 w 5001320"/>
              <a:gd name="connsiteY2" fmla="*/ 1257300 h 1358900"/>
              <a:gd name="connsiteX3" fmla="*/ 2080320 w 5001320"/>
              <a:gd name="connsiteY3" fmla="*/ 825500 h 1358900"/>
              <a:gd name="connsiteX4" fmla="*/ 2702620 w 5001320"/>
              <a:gd name="connsiteY4" fmla="*/ 1104900 h 1358900"/>
              <a:gd name="connsiteX5" fmla="*/ 3934520 w 5001320"/>
              <a:gd name="connsiteY5" fmla="*/ 1358900 h 1358900"/>
              <a:gd name="connsiteX6" fmla="*/ 4823520 w 5001320"/>
              <a:gd name="connsiteY6" fmla="*/ 1206500 h 1358900"/>
              <a:gd name="connsiteX7" fmla="*/ 5001320 w 5001320"/>
              <a:gd name="connsiteY7" fmla="*/ 266700 h 1358900"/>
              <a:gd name="connsiteX8" fmla="*/ 3312220 w 5001320"/>
              <a:gd name="connsiteY8" fmla="*/ 0 h 1358900"/>
              <a:gd name="connsiteX9" fmla="*/ 1991420 w 5001320"/>
              <a:gd name="connsiteY9" fmla="*/ 406400 h 1358900"/>
              <a:gd name="connsiteX10" fmla="*/ 1026220 w 5001320"/>
              <a:gd name="connsiteY10" fmla="*/ 177800 h 1358900"/>
              <a:gd name="connsiteX11" fmla="*/ 175320 w 5001320"/>
              <a:gd name="connsiteY11" fmla="*/ 190500 h 1358900"/>
              <a:gd name="connsiteX12" fmla="*/ 10220 w 5001320"/>
              <a:gd name="connsiteY12" fmla="*/ 723900 h 1358900"/>
              <a:gd name="connsiteX13" fmla="*/ 86420 w 5001320"/>
              <a:gd name="connsiteY13" fmla="*/ 850900 h 1358900"/>
              <a:gd name="connsiteX0" fmla="*/ 86420 w 5001320"/>
              <a:gd name="connsiteY0" fmla="*/ 850900 h 1397745"/>
              <a:gd name="connsiteX1" fmla="*/ 353120 w 5001320"/>
              <a:gd name="connsiteY1" fmla="*/ 1206500 h 1397745"/>
              <a:gd name="connsiteX2" fmla="*/ 1343720 w 5001320"/>
              <a:gd name="connsiteY2" fmla="*/ 1257300 h 1397745"/>
              <a:gd name="connsiteX3" fmla="*/ 2080320 w 5001320"/>
              <a:gd name="connsiteY3" fmla="*/ 825500 h 1397745"/>
              <a:gd name="connsiteX4" fmla="*/ 2702620 w 5001320"/>
              <a:gd name="connsiteY4" fmla="*/ 1104900 h 1397745"/>
              <a:gd name="connsiteX5" fmla="*/ 3934520 w 5001320"/>
              <a:gd name="connsiteY5" fmla="*/ 1358900 h 1397745"/>
              <a:gd name="connsiteX6" fmla="*/ 4823520 w 5001320"/>
              <a:gd name="connsiteY6" fmla="*/ 1206500 h 1397745"/>
              <a:gd name="connsiteX7" fmla="*/ 5001320 w 5001320"/>
              <a:gd name="connsiteY7" fmla="*/ 266700 h 1397745"/>
              <a:gd name="connsiteX8" fmla="*/ 3312220 w 5001320"/>
              <a:gd name="connsiteY8" fmla="*/ 0 h 1397745"/>
              <a:gd name="connsiteX9" fmla="*/ 1991420 w 5001320"/>
              <a:gd name="connsiteY9" fmla="*/ 406400 h 1397745"/>
              <a:gd name="connsiteX10" fmla="*/ 1026220 w 5001320"/>
              <a:gd name="connsiteY10" fmla="*/ 177800 h 1397745"/>
              <a:gd name="connsiteX11" fmla="*/ 175320 w 5001320"/>
              <a:gd name="connsiteY11" fmla="*/ 190500 h 1397745"/>
              <a:gd name="connsiteX12" fmla="*/ 10220 w 5001320"/>
              <a:gd name="connsiteY12" fmla="*/ 723900 h 1397745"/>
              <a:gd name="connsiteX13" fmla="*/ 86420 w 5001320"/>
              <a:gd name="connsiteY13" fmla="*/ 850900 h 1397745"/>
              <a:gd name="connsiteX0" fmla="*/ 86420 w 5001320"/>
              <a:gd name="connsiteY0" fmla="*/ 850900 h 1406545"/>
              <a:gd name="connsiteX1" fmla="*/ 353120 w 5001320"/>
              <a:gd name="connsiteY1" fmla="*/ 1206500 h 1406545"/>
              <a:gd name="connsiteX2" fmla="*/ 1343720 w 5001320"/>
              <a:gd name="connsiteY2" fmla="*/ 1257300 h 1406545"/>
              <a:gd name="connsiteX3" fmla="*/ 2080320 w 5001320"/>
              <a:gd name="connsiteY3" fmla="*/ 825500 h 1406545"/>
              <a:gd name="connsiteX4" fmla="*/ 2702620 w 5001320"/>
              <a:gd name="connsiteY4" fmla="*/ 1104900 h 1406545"/>
              <a:gd name="connsiteX5" fmla="*/ 3934520 w 5001320"/>
              <a:gd name="connsiteY5" fmla="*/ 1358900 h 1406545"/>
              <a:gd name="connsiteX6" fmla="*/ 4823520 w 5001320"/>
              <a:gd name="connsiteY6" fmla="*/ 1206500 h 1406545"/>
              <a:gd name="connsiteX7" fmla="*/ 5001320 w 5001320"/>
              <a:gd name="connsiteY7" fmla="*/ 266700 h 1406545"/>
              <a:gd name="connsiteX8" fmla="*/ 3312220 w 5001320"/>
              <a:gd name="connsiteY8" fmla="*/ 0 h 1406545"/>
              <a:gd name="connsiteX9" fmla="*/ 1991420 w 5001320"/>
              <a:gd name="connsiteY9" fmla="*/ 406400 h 1406545"/>
              <a:gd name="connsiteX10" fmla="*/ 1026220 w 5001320"/>
              <a:gd name="connsiteY10" fmla="*/ 177800 h 1406545"/>
              <a:gd name="connsiteX11" fmla="*/ 175320 w 5001320"/>
              <a:gd name="connsiteY11" fmla="*/ 190500 h 1406545"/>
              <a:gd name="connsiteX12" fmla="*/ 10220 w 5001320"/>
              <a:gd name="connsiteY12" fmla="*/ 723900 h 1406545"/>
              <a:gd name="connsiteX13" fmla="*/ 86420 w 5001320"/>
              <a:gd name="connsiteY13" fmla="*/ 850900 h 1406545"/>
              <a:gd name="connsiteX0" fmla="*/ 86420 w 5003361"/>
              <a:gd name="connsiteY0" fmla="*/ 863148 h 1418793"/>
              <a:gd name="connsiteX1" fmla="*/ 353120 w 5003361"/>
              <a:gd name="connsiteY1" fmla="*/ 1218748 h 1418793"/>
              <a:gd name="connsiteX2" fmla="*/ 1343720 w 5003361"/>
              <a:gd name="connsiteY2" fmla="*/ 1269548 h 1418793"/>
              <a:gd name="connsiteX3" fmla="*/ 2080320 w 5003361"/>
              <a:gd name="connsiteY3" fmla="*/ 837748 h 1418793"/>
              <a:gd name="connsiteX4" fmla="*/ 2702620 w 5003361"/>
              <a:gd name="connsiteY4" fmla="*/ 1117148 h 1418793"/>
              <a:gd name="connsiteX5" fmla="*/ 3934520 w 5003361"/>
              <a:gd name="connsiteY5" fmla="*/ 1371148 h 1418793"/>
              <a:gd name="connsiteX6" fmla="*/ 4823520 w 5003361"/>
              <a:gd name="connsiteY6" fmla="*/ 1218748 h 1418793"/>
              <a:gd name="connsiteX7" fmla="*/ 5001320 w 5003361"/>
              <a:gd name="connsiteY7" fmla="*/ 278948 h 1418793"/>
              <a:gd name="connsiteX8" fmla="*/ 3312220 w 5003361"/>
              <a:gd name="connsiteY8" fmla="*/ 12248 h 1418793"/>
              <a:gd name="connsiteX9" fmla="*/ 1991420 w 5003361"/>
              <a:gd name="connsiteY9" fmla="*/ 418648 h 1418793"/>
              <a:gd name="connsiteX10" fmla="*/ 1026220 w 5003361"/>
              <a:gd name="connsiteY10" fmla="*/ 190048 h 1418793"/>
              <a:gd name="connsiteX11" fmla="*/ 175320 w 5003361"/>
              <a:gd name="connsiteY11" fmla="*/ 202748 h 1418793"/>
              <a:gd name="connsiteX12" fmla="*/ 10220 w 5003361"/>
              <a:gd name="connsiteY12" fmla="*/ 736148 h 1418793"/>
              <a:gd name="connsiteX13" fmla="*/ 86420 w 5003361"/>
              <a:gd name="connsiteY13" fmla="*/ 863148 h 1418793"/>
              <a:gd name="connsiteX0" fmla="*/ 86420 w 5001320"/>
              <a:gd name="connsiteY0" fmla="*/ 895063 h 1450708"/>
              <a:gd name="connsiteX1" fmla="*/ 353120 w 5001320"/>
              <a:gd name="connsiteY1" fmla="*/ 1250663 h 1450708"/>
              <a:gd name="connsiteX2" fmla="*/ 1343720 w 5001320"/>
              <a:gd name="connsiteY2" fmla="*/ 1301463 h 1450708"/>
              <a:gd name="connsiteX3" fmla="*/ 2080320 w 5001320"/>
              <a:gd name="connsiteY3" fmla="*/ 869663 h 1450708"/>
              <a:gd name="connsiteX4" fmla="*/ 2702620 w 5001320"/>
              <a:gd name="connsiteY4" fmla="*/ 1149063 h 1450708"/>
              <a:gd name="connsiteX5" fmla="*/ 3934520 w 5001320"/>
              <a:gd name="connsiteY5" fmla="*/ 1403063 h 1450708"/>
              <a:gd name="connsiteX6" fmla="*/ 4823520 w 5001320"/>
              <a:gd name="connsiteY6" fmla="*/ 1250663 h 1450708"/>
              <a:gd name="connsiteX7" fmla="*/ 5001320 w 5001320"/>
              <a:gd name="connsiteY7" fmla="*/ 310863 h 1450708"/>
              <a:gd name="connsiteX8" fmla="*/ 3312220 w 5001320"/>
              <a:gd name="connsiteY8" fmla="*/ 44163 h 1450708"/>
              <a:gd name="connsiteX9" fmla="*/ 1991420 w 5001320"/>
              <a:gd name="connsiteY9" fmla="*/ 450563 h 1450708"/>
              <a:gd name="connsiteX10" fmla="*/ 1026220 w 5001320"/>
              <a:gd name="connsiteY10" fmla="*/ 221963 h 1450708"/>
              <a:gd name="connsiteX11" fmla="*/ 175320 w 5001320"/>
              <a:gd name="connsiteY11" fmla="*/ 234663 h 1450708"/>
              <a:gd name="connsiteX12" fmla="*/ 10220 w 5001320"/>
              <a:gd name="connsiteY12" fmla="*/ 768063 h 1450708"/>
              <a:gd name="connsiteX13" fmla="*/ 86420 w 5001320"/>
              <a:gd name="connsiteY13" fmla="*/ 895063 h 1450708"/>
              <a:gd name="connsiteX0" fmla="*/ 86420 w 5001320"/>
              <a:gd name="connsiteY0" fmla="*/ 865691 h 1421336"/>
              <a:gd name="connsiteX1" fmla="*/ 353120 w 5001320"/>
              <a:gd name="connsiteY1" fmla="*/ 1221291 h 1421336"/>
              <a:gd name="connsiteX2" fmla="*/ 1343720 w 5001320"/>
              <a:gd name="connsiteY2" fmla="*/ 1272091 h 1421336"/>
              <a:gd name="connsiteX3" fmla="*/ 2080320 w 5001320"/>
              <a:gd name="connsiteY3" fmla="*/ 840291 h 1421336"/>
              <a:gd name="connsiteX4" fmla="*/ 2702620 w 5001320"/>
              <a:gd name="connsiteY4" fmla="*/ 1119691 h 1421336"/>
              <a:gd name="connsiteX5" fmla="*/ 3934520 w 5001320"/>
              <a:gd name="connsiteY5" fmla="*/ 1373691 h 1421336"/>
              <a:gd name="connsiteX6" fmla="*/ 4823520 w 5001320"/>
              <a:gd name="connsiteY6" fmla="*/ 1221291 h 1421336"/>
              <a:gd name="connsiteX7" fmla="*/ 5001320 w 5001320"/>
              <a:gd name="connsiteY7" fmla="*/ 281491 h 1421336"/>
              <a:gd name="connsiteX8" fmla="*/ 3312220 w 5001320"/>
              <a:gd name="connsiteY8" fmla="*/ 14791 h 1421336"/>
              <a:gd name="connsiteX9" fmla="*/ 1991420 w 5001320"/>
              <a:gd name="connsiteY9" fmla="*/ 421191 h 1421336"/>
              <a:gd name="connsiteX10" fmla="*/ 1026220 w 5001320"/>
              <a:gd name="connsiteY10" fmla="*/ 192591 h 1421336"/>
              <a:gd name="connsiteX11" fmla="*/ 175320 w 5001320"/>
              <a:gd name="connsiteY11" fmla="*/ 205291 h 1421336"/>
              <a:gd name="connsiteX12" fmla="*/ 10220 w 5001320"/>
              <a:gd name="connsiteY12" fmla="*/ 738691 h 1421336"/>
              <a:gd name="connsiteX13" fmla="*/ 86420 w 5001320"/>
              <a:gd name="connsiteY13" fmla="*/ 865691 h 1421336"/>
              <a:gd name="connsiteX0" fmla="*/ 86420 w 5003361"/>
              <a:gd name="connsiteY0" fmla="*/ 863149 h 1418794"/>
              <a:gd name="connsiteX1" fmla="*/ 353120 w 5003361"/>
              <a:gd name="connsiteY1" fmla="*/ 1218749 h 1418794"/>
              <a:gd name="connsiteX2" fmla="*/ 1343720 w 5003361"/>
              <a:gd name="connsiteY2" fmla="*/ 1269549 h 1418794"/>
              <a:gd name="connsiteX3" fmla="*/ 2080320 w 5003361"/>
              <a:gd name="connsiteY3" fmla="*/ 837749 h 1418794"/>
              <a:gd name="connsiteX4" fmla="*/ 2702620 w 5003361"/>
              <a:gd name="connsiteY4" fmla="*/ 1117149 h 1418794"/>
              <a:gd name="connsiteX5" fmla="*/ 3934520 w 5003361"/>
              <a:gd name="connsiteY5" fmla="*/ 1371149 h 1418794"/>
              <a:gd name="connsiteX6" fmla="*/ 4823520 w 5003361"/>
              <a:gd name="connsiteY6" fmla="*/ 1218749 h 1418794"/>
              <a:gd name="connsiteX7" fmla="*/ 5001320 w 5003361"/>
              <a:gd name="connsiteY7" fmla="*/ 278949 h 1418794"/>
              <a:gd name="connsiteX8" fmla="*/ 3312220 w 5003361"/>
              <a:gd name="connsiteY8" fmla="*/ 12249 h 1418794"/>
              <a:gd name="connsiteX9" fmla="*/ 1991420 w 5003361"/>
              <a:gd name="connsiteY9" fmla="*/ 418649 h 1418794"/>
              <a:gd name="connsiteX10" fmla="*/ 1026220 w 5003361"/>
              <a:gd name="connsiteY10" fmla="*/ 190049 h 1418794"/>
              <a:gd name="connsiteX11" fmla="*/ 175320 w 5003361"/>
              <a:gd name="connsiteY11" fmla="*/ 202749 h 1418794"/>
              <a:gd name="connsiteX12" fmla="*/ 10220 w 5003361"/>
              <a:gd name="connsiteY12" fmla="*/ 736149 h 1418794"/>
              <a:gd name="connsiteX13" fmla="*/ 86420 w 5003361"/>
              <a:gd name="connsiteY13" fmla="*/ 863149 h 1418794"/>
              <a:gd name="connsiteX0" fmla="*/ 86420 w 5069574"/>
              <a:gd name="connsiteY0" fmla="*/ 859809 h 1415454"/>
              <a:gd name="connsiteX1" fmla="*/ 353120 w 5069574"/>
              <a:gd name="connsiteY1" fmla="*/ 1215409 h 1415454"/>
              <a:gd name="connsiteX2" fmla="*/ 1343720 w 5069574"/>
              <a:gd name="connsiteY2" fmla="*/ 1266209 h 1415454"/>
              <a:gd name="connsiteX3" fmla="*/ 2080320 w 5069574"/>
              <a:gd name="connsiteY3" fmla="*/ 834409 h 1415454"/>
              <a:gd name="connsiteX4" fmla="*/ 2702620 w 5069574"/>
              <a:gd name="connsiteY4" fmla="*/ 1113809 h 1415454"/>
              <a:gd name="connsiteX5" fmla="*/ 3934520 w 5069574"/>
              <a:gd name="connsiteY5" fmla="*/ 1367809 h 1415454"/>
              <a:gd name="connsiteX6" fmla="*/ 4823520 w 5069574"/>
              <a:gd name="connsiteY6" fmla="*/ 1215409 h 1415454"/>
              <a:gd name="connsiteX7" fmla="*/ 5001320 w 5069574"/>
              <a:gd name="connsiteY7" fmla="*/ 275609 h 1415454"/>
              <a:gd name="connsiteX8" fmla="*/ 3312220 w 5069574"/>
              <a:gd name="connsiteY8" fmla="*/ 8909 h 1415454"/>
              <a:gd name="connsiteX9" fmla="*/ 1991420 w 5069574"/>
              <a:gd name="connsiteY9" fmla="*/ 415309 h 1415454"/>
              <a:gd name="connsiteX10" fmla="*/ 1026220 w 5069574"/>
              <a:gd name="connsiteY10" fmla="*/ 186709 h 1415454"/>
              <a:gd name="connsiteX11" fmla="*/ 175320 w 5069574"/>
              <a:gd name="connsiteY11" fmla="*/ 199409 h 1415454"/>
              <a:gd name="connsiteX12" fmla="*/ 10220 w 5069574"/>
              <a:gd name="connsiteY12" fmla="*/ 732809 h 1415454"/>
              <a:gd name="connsiteX13" fmla="*/ 86420 w 5069574"/>
              <a:gd name="connsiteY13" fmla="*/ 859809 h 1415454"/>
              <a:gd name="connsiteX0" fmla="*/ 79678 w 5062832"/>
              <a:gd name="connsiteY0" fmla="*/ 859809 h 1415454"/>
              <a:gd name="connsiteX1" fmla="*/ 346378 w 5062832"/>
              <a:gd name="connsiteY1" fmla="*/ 1215409 h 1415454"/>
              <a:gd name="connsiteX2" fmla="*/ 1336978 w 5062832"/>
              <a:gd name="connsiteY2" fmla="*/ 1266209 h 1415454"/>
              <a:gd name="connsiteX3" fmla="*/ 2073578 w 5062832"/>
              <a:gd name="connsiteY3" fmla="*/ 834409 h 1415454"/>
              <a:gd name="connsiteX4" fmla="*/ 2695878 w 5062832"/>
              <a:gd name="connsiteY4" fmla="*/ 1113809 h 1415454"/>
              <a:gd name="connsiteX5" fmla="*/ 3927778 w 5062832"/>
              <a:gd name="connsiteY5" fmla="*/ 1367809 h 1415454"/>
              <a:gd name="connsiteX6" fmla="*/ 4816778 w 5062832"/>
              <a:gd name="connsiteY6" fmla="*/ 1215409 h 1415454"/>
              <a:gd name="connsiteX7" fmla="*/ 4994578 w 5062832"/>
              <a:gd name="connsiteY7" fmla="*/ 275609 h 1415454"/>
              <a:gd name="connsiteX8" fmla="*/ 3305478 w 5062832"/>
              <a:gd name="connsiteY8" fmla="*/ 8909 h 1415454"/>
              <a:gd name="connsiteX9" fmla="*/ 1984678 w 5062832"/>
              <a:gd name="connsiteY9" fmla="*/ 415309 h 1415454"/>
              <a:gd name="connsiteX10" fmla="*/ 1019478 w 5062832"/>
              <a:gd name="connsiteY10" fmla="*/ 186709 h 1415454"/>
              <a:gd name="connsiteX11" fmla="*/ 168578 w 5062832"/>
              <a:gd name="connsiteY11" fmla="*/ 199409 h 1415454"/>
              <a:gd name="connsiteX12" fmla="*/ 3478 w 5062832"/>
              <a:gd name="connsiteY12" fmla="*/ 732809 h 1415454"/>
              <a:gd name="connsiteX13" fmla="*/ 79678 w 5062832"/>
              <a:gd name="connsiteY13" fmla="*/ 859809 h 1415454"/>
              <a:gd name="connsiteX0" fmla="*/ 4078 w 5063432"/>
              <a:gd name="connsiteY0" fmla="*/ 732809 h 1415454"/>
              <a:gd name="connsiteX1" fmla="*/ 346978 w 5063432"/>
              <a:gd name="connsiteY1" fmla="*/ 1215409 h 1415454"/>
              <a:gd name="connsiteX2" fmla="*/ 1337578 w 5063432"/>
              <a:gd name="connsiteY2" fmla="*/ 1266209 h 1415454"/>
              <a:gd name="connsiteX3" fmla="*/ 2074178 w 5063432"/>
              <a:gd name="connsiteY3" fmla="*/ 834409 h 1415454"/>
              <a:gd name="connsiteX4" fmla="*/ 2696478 w 5063432"/>
              <a:gd name="connsiteY4" fmla="*/ 1113809 h 1415454"/>
              <a:gd name="connsiteX5" fmla="*/ 3928378 w 5063432"/>
              <a:gd name="connsiteY5" fmla="*/ 1367809 h 1415454"/>
              <a:gd name="connsiteX6" fmla="*/ 4817378 w 5063432"/>
              <a:gd name="connsiteY6" fmla="*/ 1215409 h 1415454"/>
              <a:gd name="connsiteX7" fmla="*/ 4995178 w 5063432"/>
              <a:gd name="connsiteY7" fmla="*/ 275609 h 1415454"/>
              <a:gd name="connsiteX8" fmla="*/ 3306078 w 5063432"/>
              <a:gd name="connsiteY8" fmla="*/ 8909 h 1415454"/>
              <a:gd name="connsiteX9" fmla="*/ 1985278 w 5063432"/>
              <a:gd name="connsiteY9" fmla="*/ 415309 h 1415454"/>
              <a:gd name="connsiteX10" fmla="*/ 1020078 w 5063432"/>
              <a:gd name="connsiteY10" fmla="*/ 186709 h 1415454"/>
              <a:gd name="connsiteX11" fmla="*/ 169178 w 5063432"/>
              <a:gd name="connsiteY11" fmla="*/ 199409 h 1415454"/>
              <a:gd name="connsiteX12" fmla="*/ 4078 w 5063432"/>
              <a:gd name="connsiteY12" fmla="*/ 732809 h 1415454"/>
              <a:gd name="connsiteX0" fmla="*/ 29117 w 5088471"/>
              <a:gd name="connsiteY0" fmla="*/ 732809 h 1415454"/>
              <a:gd name="connsiteX1" fmla="*/ 372017 w 5088471"/>
              <a:gd name="connsiteY1" fmla="*/ 1215409 h 1415454"/>
              <a:gd name="connsiteX2" fmla="*/ 1362617 w 5088471"/>
              <a:gd name="connsiteY2" fmla="*/ 1266209 h 1415454"/>
              <a:gd name="connsiteX3" fmla="*/ 2099217 w 5088471"/>
              <a:gd name="connsiteY3" fmla="*/ 834409 h 1415454"/>
              <a:gd name="connsiteX4" fmla="*/ 2721517 w 5088471"/>
              <a:gd name="connsiteY4" fmla="*/ 1113809 h 1415454"/>
              <a:gd name="connsiteX5" fmla="*/ 3953417 w 5088471"/>
              <a:gd name="connsiteY5" fmla="*/ 1367809 h 1415454"/>
              <a:gd name="connsiteX6" fmla="*/ 4842417 w 5088471"/>
              <a:gd name="connsiteY6" fmla="*/ 1215409 h 1415454"/>
              <a:gd name="connsiteX7" fmla="*/ 5020217 w 5088471"/>
              <a:gd name="connsiteY7" fmla="*/ 275609 h 1415454"/>
              <a:gd name="connsiteX8" fmla="*/ 3331117 w 5088471"/>
              <a:gd name="connsiteY8" fmla="*/ 8909 h 1415454"/>
              <a:gd name="connsiteX9" fmla="*/ 2010317 w 5088471"/>
              <a:gd name="connsiteY9" fmla="*/ 415309 h 1415454"/>
              <a:gd name="connsiteX10" fmla="*/ 1045117 w 5088471"/>
              <a:gd name="connsiteY10" fmla="*/ 186709 h 1415454"/>
              <a:gd name="connsiteX11" fmla="*/ 29117 w 5088471"/>
              <a:gd name="connsiteY11" fmla="*/ 732809 h 1415454"/>
              <a:gd name="connsiteX0" fmla="*/ 240 w 5059594"/>
              <a:gd name="connsiteY0" fmla="*/ 732809 h 1415454"/>
              <a:gd name="connsiteX1" fmla="*/ 343140 w 5059594"/>
              <a:gd name="connsiteY1" fmla="*/ 1215409 h 1415454"/>
              <a:gd name="connsiteX2" fmla="*/ 1333740 w 5059594"/>
              <a:gd name="connsiteY2" fmla="*/ 1266209 h 1415454"/>
              <a:gd name="connsiteX3" fmla="*/ 2070340 w 5059594"/>
              <a:gd name="connsiteY3" fmla="*/ 834409 h 1415454"/>
              <a:gd name="connsiteX4" fmla="*/ 2692640 w 5059594"/>
              <a:gd name="connsiteY4" fmla="*/ 1113809 h 1415454"/>
              <a:gd name="connsiteX5" fmla="*/ 3924540 w 5059594"/>
              <a:gd name="connsiteY5" fmla="*/ 1367809 h 1415454"/>
              <a:gd name="connsiteX6" fmla="*/ 4813540 w 5059594"/>
              <a:gd name="connsiteY6" fmla="*/ 1215409 h 1415454"/>
              <a:gd name="connsiteX7" fmla="*/ 4991340 w 5059594"/>
              <a:gd name="connsiteY7" fmla="*/ 275609 h 1415454"/>
              <a:gd name="connsiteX8" fmla="*/ 3302240 w 5059594"/>
              <a:gd name="connsiteY8" fmla="*/ 8909 h 1415454"/>
              <a:gd name="connsiteX9" fmla="*/ 1981440 w 5059594"/>
              <a:gd name="connsiteY9" fmla="*/ 415309 h 1415454"/>
              <a:gd name="connsiteX10" fmla="*/ 1016240 w 5059594"/>
              <a:gd name="connsiteY10" fmla="*/ 186709 h 1415454"/>
              <a:gd name="connsiteX11" fmla="*/ 240 w 5059594"/>
              <a:gd name="connsiteY11" fmla="*/ 732809 h 1415454"/>
              <a:gd name="connsiteX0" fmla="*/ 6137 w 5065491"/>
              <a:gd name="connsiteY0" fmla="*/ 732809 h 1415454"/>
              <a:gd name="connsiteX1" fmla="*/ 349037 w 5065491"/>
              <a:gd name="connsiteY1" fmla="*/ 1215409 h 1415454"/>
              <a:gd name="connsiteX2" fmla="*/ 1339637 w 5065491"/>
              <a:gd name="connsiteY2" fmla="*/ 1266209 h 1415454"/>
              <a:gd name="connsiteX3" fmla="*/ 2076237 w 5065491"/>
              <a:gd name="connsiteY3" fmla="*/ 834409 h 1415454"/>
              <a:gd name="connsiteX4" fmla="*/ 2698537 w 5065491"/>
              <a:gd name="connsiteY4" fmla="*/ 1113809 h 1415454"/>
              <a:gd name="connsiteX5" fmla="*/ 3930437 w 5065491"/>
              <a:gd name="connsiteY5" fmla="*/ 1367809 h 1415454"/>
              <a:gd name="connsiteX6" fmla="*/ 4819437 w 5065491"/>
              <a:gd name="connsiteY6" fmla="*/ 1215409 h 1415454"/>
              <a:gd name="connsiteX7" fmla="*/ 4997237 w 5065491"/>
              <a:gd name="connsiteY7" fmla="*/ 275609 h 1415454"/>
              <a:gd name="connsiteX8" fmla="*/ 3308137 w 5065491"/>
              <a:gd name="connsiteY8" fmla="*/ 8909 h 1415454"/>
              <a:gd name="connsiteX9" fmla="*/ 1987337 w 5065491"/>
              <a:gd name="connsiteY9" fmla="*/ 415309 h 1415454"/>
              <a:gd name="connsiteX10" fmla="*/ 1022137 w 5065491"/>
              <a:gd name="connsiteY10" fmla="*/ 186709 h 1415454"/>
              <a:gd name="connsiteX11" fmla="*/ 6137 w 5065491"/>
              <a:gd name="connsiteY11" fmla="*/ 732809 h 1415454"/>
              <a:gd name="connsiteX0" fmla="*/ 6137 w 5065491"/>
              <a:gd name="connsiteY0" fmla="*/ 732809 h 1415454"/>
              <a:gd name="connsiteX1" fmla="*/ 349037 w 5065491"/>
              <a:gd name="connsiteY1" fmla="*/ 1215409 h 1415454"/>
              <a:gd name="connsiteX2" fmla="*/ 1339637 w 5065491"/>
              <a:gd name="connsiteY2" fmla="*/ 1266209 h 1415454"/>
              <a:gd name="connsiteX3" fmla="*/ 2076237 w 5065491"/>
              <a:gd name="connsiteY3" fmla="*/ 834409 h 1415454"/>
              <a:gd name="connsiteX4" fmla="*/ 2698537 w 5065491"/>
              <a:gd name="connsiteY4" fmla="*/ 1113809 h 1415454"/>
              <a:gd name="connsiteX5" fmla="*/ 3930437 w 5065491"/>
              <a:gd name="connsiteY5" fmla="*/ 1367809 h 1415454"/>
              <a:gd name="connsiteX6" fmla="*/ 4819437 w 5065491"/>
              <a:gd name="connsiteY6" fmla="*/ 1215409 h 1415454"/>
              <a:gd name="connsiteX7" fmla="*/ 4997237 w 5065491"/>
              <a:gd name="connsiteY7" fmla="*/ 275609 h 1415454"/>
              <a:gd name="connsiteX8" fmla="*/ 3308137 w 5065491"/>
              <a:gd name="connsiteY8" fmla="*/ 8909 h 1415454"/>
              <a:gd name="connsiteX9" fmla="*/ 1987337 w 5065491"/>
              <a:gd name="connsiteY9" fmla="*/ 415309 h 1415454"/>
              <a:gd name="connsiteX10" fmla="*/ 1022137 w 5065491"/>
              <a:gd name="connsiteY10" fmla="*/ 186709 h 1415454"/>
              <a:gd name="connsiteX11" fmla="*/ 6137 w 5065491"/>
              <a:gd name="connsiteY11" fmla="*/ 732809 h 1415454"/>
              <a:gd name="connsiteX0" fmla="*/ 6137 w 5065491"/>
              <a:gd name="connsiteY0" fmla="*/ 732809 h 1415454"/>
              <a:gd name="connsiteX1" fmla="*/ 349037 w 5065491"/>
              <a:gd name="connsiteY1" fmla="*/ 1215409 h 1415454"/>
              <a:gd name="connsiteX2" fmla="*/ 1339637 w 5065491"/>
              <a:gd name="connsiteY2" fmla="*/ 1266209 h 1415454"/>
              <a:gd name="connsiteX3" fmla="*/ 2076237 w 5065491"/>
              <a:gd name="connsiteY3" fmla="*/ 834409 h 1415454"/>
              <a:gd name="connsiteX4" fmla="*/ 2698537 w 5065491"/>
              <a:gd name="connsiteY4" fmla="*/ 1113809 h 1415454"/>
              <a:gd name="connsiteX5" fmla="*/ 3930437 w 5065491"/>
              <a:gd name="connsiteY5" fmla="*/ 1367809 h 1415454"/>
              <a:gd name="connsiteX6" fmla="*/ 4819437 w 5065491"/>
              <a:gd name="connsiteY6" fmla="*/ 1215409 h 1415454"/>
              <a:gd name="connsiteX7" fmla="*/ 4997237 w 5065491"/>
              <a:gd name="connsiteY7" fmla="*/ 275609 h 1415454"/>
              <a:gd name="connsiteX8" fmla="*/ 3308137 w 5065491"/>
              <a:gd name="connsiteY8" fmla="*/ 8909 h 1415454"/>
              <a:gd name="connsiteX9" fmla="*/ 1987337 w 5065491"/>
              <a:gd name="connsiteY9" fmla="*/ 415309 h 1415454"/>
              <a:gd name="connsiteX10" fmla="*/ 1022137 w 5065491"/>
              <a:gd name="connsiteY10" fmla="*/ 186709 h 1415454"/>
              <a:gd name="connsiteX11" fmla="*/ 6137 w 5065491"/>
              <a:gd name="connsiteY11" fmla="*/ 732809 h 1415454"/>
              <a:gd name="connsiteX0" fmla="*/ 6137 w 5065491"/>
              <a:gd name="connsiteY0" fmla="*/ 732809 h 1415454"/>
              <a:gd name="connsiteX1" fmla="*/ 349037 w 5065491"/>
              <a:gd name="connsiteY1" fmla="*/ 1215409 h 1415454"/>
              <a:gd name="connsiteX2" fmla="*/ 1339637 w 5065491"/>
              <a:gd name="connsiteY2" fmla="*/ 1266209 h 1415454"/>
              <a:gd name="connsiteX3" fmla="*/ 2076237 w 5065491"/>
              <a:gd name="connsiteY3" fmla="*/ 834409 h 1415454"/>
              <a:gd name="connsiteX4" fmla="*/ 2698537 w 5065491"/>
              <a:gd name="connsiteY4" fmla="*/ 1113809 h 1415454"/>
              <a:gd name="connsiteX5" fmla="*/ 3930437 w 5065491"/>
              <a:gd name="connsiteY5" fmla="*/ 1367809 h 1415454"/>
              <a:gd name="connsiteX6" fmla="*/ 4819437 w 5065491"/>
              <a:gd name="connsiteY6" fmla="*/ 1215409 h 1415454"/>
              <a:gd name="connsiteX7" fmla="*/ 4997237 w 5065491"/>
              <a:gd name="connsiteY7" fmla="*/ 275609 h 1415454"/>
              <a:gd name="connsiteX8" fmla="*/ 3308137 w 5065491"/>
              <a:gd name="connsiteY8" fmla="*/ 8909 h 1415454"/>
              <a:gd name="connsiteX9" fmla="*/ 1987337 w 5065491"/>
              <a:gd name="connsiteY9" fmla="*/ 415309 h 1415454"/>
              <a:gd name="connsiteX10" fmla="*/ 1022137 w 5065491"/>
              <a:gd name="connsiteY10" fmla="*/ 186709 h 1415454"/>
              <a:gd name="connsiteX11" fmla="*/ 6137 w 5065491"/>
              <a:gd name="connsiteY11" fmla="*/ 732809 h 1415454"/>
              <a:gd name="connsiteX0" fmla="*/ 2061 w 5061415"/>
              <a:gd name="connsiteY0" fmla="*/ 732809 h 1415454"/>
              <a:gd name="connsiteX1" fmla="*/ 344961 w 5061415"/>
              <a:gd name="connsiteY1" fmla="*/ 1215409 h 1415454"/>
              <a:gd name="connsiteX2" fmla="*/ 1335561 w 5061415"/>
              <a:gd name="connsiteY2" fmla="*/ 1266209 h 1415454"/>
              <a:gd name="connsiteX3" fmla="*/ 2072161 w 5061415"/>
              <a:gd name="connsiteY3" fmla="*/ 834409 h 1415454"/>
              <a:gd name="connsiteX4" fmla="*/ 2694461 w 5061415"/>
              <a:gd name="connsiteY4" fmla="*/ 1113809 h 1415454"/>
              <a:gd name="connsiteX5" fmla="*/ 3926361 w 5061415"/>
              <a:gd name="connsiteY5" fmla="*/ 1367809 h 1415454"/>
              <a:gd name="connsiteX6" fmla="*/ 4815361 w 5061415"/>
              <a:gd name="connsiteY6" fmla="*/ 1215409 h 1415454"/>
              <a:gd name="connsiteX7" fmla="*/ 4993161 w 5061415"/>
              <a:gd name="connsiteY7" fmla="*/ 275609 h 1415454"/>
              <a:gd name="connsiteX8" fmla="*/ 3304061 w 5061415"/>
              <a:gd name="connsiteY8" fmla="*/ 8909 h 1415454"/>
              <a:gd name="connsiteX9" fmla="*/ 1983261 w 5061415"/>
              <a:gd name="connsiteY9" fmla="*/ 415309 h 1415454"/>
              <a:gd name="connsiteX10" fmla="*/ 1018061 w 5061415"/>
              <a:gd name="connsiteY10" fmla="*/ 186709 h 1415454"/>
              <a:gd name="connsiteX11" fmla="*/ 2061 w 5061415"/>
              <a:gd name="connsiteY11" fmla="*/ 732809 h 1415454"/>
              <a:gd name="connsiteX0" fmla="*/ 3200 w 5062554"/>
              <a:gd name="connsiteY0" fmla="*/ 732809 h 1418758"/>
              <a:gd name="connsiteX1" fmla="*/ 739800 w 5062554"/>
              <a:gd name="connsiteY1" fmla="*/ 1367809 h 1418758"/>
              <a:gd name="connsiteX2" fmla="*/ 1336700 w 5062554"/>
              <a:gd name="connsiteY2" fmla="*/ 1266209 h 1418758"/>
              <a:gd name="connsiteX3" fmla="*/ 2073300 w 5062554"/>
              <a:gd name="connsiteY3" fmla="*/ 834409 h 1418758"/>
              <a:gd name="connsiteX4" fmla="*/ 2695600 w 5062554"/>
              <a:gd name="connsiteY4" fmla="*/ 1113809 h 1418758"/>
              <a:gd name="connsiteX5" fmla="*/ 3927500 w 5062554"/>
              <a:gd name="connsiteY5" fmla="*/ 1367809 h 1418758"/>
              <a:gd name="connsiteX6" fmla="*/ 4816500 w 5062554"/>
              <a:gd name="connsiteY6" fmla="*/ 1215409 h 1418758"/>
              <a:gd name="connsiteX7" fmla="*/ 4994300 w 5062554"/>
              <a:gd name="connsiteY7" fmla="*/ 275609 h 1418758"/>
              <a:gd name="connsiteX8" fmla="*/ 3305200 w 5062554"/>
              <a:gd name="connsiteY8" fmla="*/ 8909 h 1418758"/>
              <a:gd name="connsiteX9" fmla="*/ 1984400 w 5062554"/>
              <a:gd name="connsiteY9" fmla="*/ 415309 h 1418758"/>
              <a:gd name="connsiteX10" fmla="*/ 1019200 w 5062554"/>
              <a:gd name="connsiteY10" fmla="*/ 186709 h 1418758"/>
              <a:gd name="connsiteX11" fmla="*/ 3200 w 5062554"/>
              <a:gd name="connsiteY11" fmla="*/ 732809 h 1418758"/>
              <a:gd name="connsiteX0" fmla="*/ 11563 w 5070917"/>
              <a:gd name="connsiteY0" fmla="*/ 732809 h 1415454"/>
              <a:gd name="connsiteX1" fmla="*/ 748163 w 5070917"/>
              <a:gd name="connsiteY1" fmla="*/ 1367809 h 1415454"/>
              <a:gd name="connsiteX2" fmla="*/ 1345063 w 5070917"/>
              <a:gd name="connsiteY2" fmla="*/ 1266209 h 1415454"/>
              <a:gd name="connsiteX3" fmla="*/ 2081663 w 5070917"/>
              <a:gd name="connsiteY3" fmla="*/ 834409 h 1415454"/>
              <a:gd name="connsiteX4" fmla="*/ 2703963 w 5070917"/>
              <a:gd name="connsiteY4" fmla="*/ 1113809 h 1415454"/>
              <a:gd name="connsiteX5" fmla="*/ 3935863 w 5070917"/>
              <a:gd name="connsiteY5" fmla="*/ 1367809 h 1415454"/>
              <a:gd name="connsiteX6" fmla="*/ 4824863 w 5070917"/>
              <a:gd name="connsiteY6" fmla="*/ 1215409 h 1415454"/>
              <a:gd name="connsiteX7" fmla="*/ 5002663 w 5070917"/>
              <a:gd name="connsiteY7" fmla="*/ 275609 h 1415454"/>
              <a:gd name="connsiteX8" fmla="*/ 3313563 w 5070917"/>
              <a:gd name="connsiteY8" fmla="*/ 8909 h 1415454"/>
              <a:gd name="connsiteX9" fmla="*/ 1992763 w 5070917"/>
              <a:gd name="connsiteY9" fmla="*/ 415309 h 1415454"/>
              <a:gd name="connsiteX10" fmla="*/ 1027563 w 5070917"/>
              <a:gd name="connsiteY10" fmla="*/ 186709 h 1415454"/>
              <a:gd name="connsiteX11" fmla="*/ 11563 w 5070917"/>
              <a:gd name="connsiteY11" fmla="*/ 732809 h 1415454"/>
              <a:gd name="connsiteX0" fmla="*/ 11563 w 5070917"/>
              <a:gd name="connsiteY0" fmla="*/ 732809 h 1415454"/>
              <a:gd name="connsiteX1" fmla="*/ 748163 w 5070917"/>
              <a:gd name="connsiteY1" fmla="*/ 1367809 h 1415454"/>
              <a:gd name="connsiteX2" fmla="*/ 1345063 w 5070917"/>
              <a:gd name="connsiteY2" fmla="*/ 1266209 h 1415454"/>
              <a:gd name="connsiteX3" fmla="*/ 2081663 w 5070917"/>
              <a:gd name="connsiteY3" fmla="*/ 834409 h 1415454"/>
              <a:gd name="connsiteX4" fmla="*/ 2703963 w 5070917"/>
              <a:gd name="connsiteY4" fmla="*/ 1113809 h 1415454"/>
              <a:gd name="connsiteX5" fmla="*/ 3935863 w 5070917"/>
              <a:gd name="connsiteY5" fmla="*/ 1367809 h 1415454"/>
              <a:gd name="connsiteX6" fmla="*/ 4824863 w 5070917"/>
              <a:gd name="connsiteY6" fmla="*/ 1215409 h 1415454"/>
              <a:gd name="connsiteX7" fmla="*/ 5002663 w 5070917"/>
              <a:gd name="connsiteY7" fmla="*/ 275609 h 1415454"/>
              <a:gd name="connsiteX8" fmla="*/ 3313563 w 5070917"/>
              <a:gd name="connsiteY8" fmla="*/ 8909 h 1415454"/>
              <a:gd name="connsiteX9" fmla="*/ 1992763 w 5070917"/>
              <a:gd name="connsiteY9" fmla="*/ 415309 h 1415454"/>
              <a:gd name="connsiteX10" fmla="*/ 1027563 w 5070917"/>
              <a:gd name="connsiteY10" fmla="*/ 186709 h 1415454"/>
              <a:gd name="connsiteX11" fmla="*/ 11563 w 5070917"/>
              <a:gd name="connsiteY11" fmla="*/ 732809 h 1415454"/>
              <a:gd name="connsiteX0" fmla="*/ 3017 w 5062371"/>
              <a:gd name="connsiteY0" fmla="*/ 732809 h 1415454"/>
              <a:gd name="connsiteX1" fmla="*/ 739617 w 5062371"/>
              <a:gd name="connsiteY1" fmla="*/ 1367809 h 1415454"/>
              <a:gd name="connsiteX2" fmla="*/ 1679417 w 5062371"/>
              <a:gd name="connsiteY2" fmla="*/ 1177309 h 1415454"/>
              <a:gd name="connsiteX3" fmla="*/ 2073117 w 5062371"/>
              <a:gd name="connsiteY3" fmla="*/ 834409 h 1415454"/>
              <a:gd name="connsiteX4" fmla="*/ 2695417 w 5062371"/>
              <a:gd name="connsiteY4" fmla="*/ 1113809 h 1415454"/>
              <a:gd name="connsiteX5" fmla="*/ 3927317 w 5062371"/>
              <a:gd name="connsiteY5" fmla="*/ 1367809 h 1415454"/>
              <a:gd name="connsiteX6" fmla="*/ 4816317 w 5062371"/>
              <a:gd name="connsiteY6" fmla="*/ 1215409 h 1415454"/>
              <a:gd name="connsiteX7" fmla="*/ 4994117 w 5062371"/>
              <a:gd name="connsiteY7" fmla="*/ 275609 h 1415454"/>
              <a:gd name="connsiteX8" fmla="*/ 3305017 w 5062371"/>
              <a:gd name="connsiteY8" fmla="*/ 8909 h 1415454"/>
              <a:gd name="connsiteX9" fmla="*/ 1984217 w 5062371"/>
              <a:gd name="connsiteY9" fmla="*/ 415309 h 1415454"/>
              <a:gd name="connsiteX10" fmla="*/ 1019017 w 5062371"/>
              <a:gd name="connsiteY10" fmla="*/ 186709 h 1415454"/>
              <a:gd name="connsiteX11" fmla="*/ 3017 w 5062371"/>
              <a:gd name="connsiteY11" fmla="*/ 732809 h 1415454"/>
              <a:gd name="connsiteX0" fmla="*/ 3017 w 5096606"/>
              <a:gd name="connsiteY0" fmla="*/ 727406 h 1396660"/>
              <a:gd name="connsiteX1" fmla="*/ 739617 w 5096606"/>
              <a:gd name="connsiteY1" fmla="*/ 1362406 h 1396660"/>
              <a:gd name="connsiteX2" fmla="*/ 1679417 w 5096606"/>
              <a:gd name="connsiteY2" fmla="*/ 1171906 h 1396660"/>
              <a:gd name="connsiteX3" fmla="*/ 2073117 w 5096606"/>
              <a:gd name="connsiteY3" fmla="*/ 829006 h 1396660"/>
              <a:gd name="connsiteX4" fmla="*/ 2695417 w 5096606"/>
              <a:gd name="connsiteY4" fmla="*/ 1108406 h 1396660"/>
              <a:gd name="connsiteX5" fmla="*/ 3927317 w 5096606"/>
              <a:gd name="connsiteY5" fmla="*/ 1362406 h 1396660"/>
              <a:gd name="connsiteX6" fmla="*/ 4879817 w 5096606"/>
              <a:gd name="connsiteY6" fmla="*/ 1184606 h 1396660"/>
              <a:gd name="connsiteX7" fmla="*/ 4994117 w 5096606"/>
              <a:gd name="connsiteY7" fmla="*/ 270206 h 1396660"/>
              <a:gd name="connsiteX8" fmla="*/ 3305017 w 5096606"/>
              <a:gd name="connsiteY8" fmla="*/ 3506 h 1396660"/>
              <a:gd name="connsiteX9" fmla="*/ 1984217 w 5096606"/>
              <a:gd name="connsiteY9" fmla="*/ 409906 h 1396660"/>
              <a:gd name="connsiteX10" fmla="*/ 1019017 w 5096606"/>
              <a:gd name="connsiteY10" fmla="*/ 181306 h 1396660"/>
              <a:gd name="connsiteX11" fmla="*/ 3017 w 5096606"/>
              <a:gd name="connsiteY11" fmla="*/ 727406 h 1396660"/>
              <a:gd name="connsiteX0" fmla="*/ 3017 w 5129160"/>
              <a:gd name="connsiteY0" fmla="*/ 727406 h 1380191"/>
              <a:gd name="connsiteX1" fmla="*/ 739617 w 5129160"/>
              <a:gd name="connsiteY1" fmla="*/ 1362406 h 1380191"/>
              <a:gd name="connsiteX2" fmla="*/ 1679417 w 5129160"/>
              <a:gd name="connsiteY2" fmla="*/ 1171906 h 1380191"/>
              <a:gd name="connsiteX3" fmla="*/ 2073117 w 5129160"/>
              <a:gd name="connsiteY3" fmla="*/ 829006 h 1380191"/>
              <a:gd name="connsiteX4" fmla="*/ 2695417 w 5129160"/>
              <a:gd name="connsiteY4" fmla="*/ 1108406 h 1380191"/>
              <a:gd name="connsiteX5" fmla="*/ 3927317 w 5129160"/>
              <a:gd name="connsiteY5" fmla="*/ 1362406 h 1380191"/>
              <a:gd name="connsiteX6" fmla="*/ 4879817 w 5129160"/>
              <a:gd name="connsiteY6" fmla="*/ 1184606 h 1380191"/>
              <a:gd name="connsiteX7" fmla="*/ 4994117 w 5129160"/>
              <a:gd name="connsiteY7" fmla="*/ 270206 h 1380191"/>
              <a:gd name="connsiteX8" fmla="*/ 3305017 w 5129160"/>
              <a:gd name="connsiteY8" fmla="*/ 3506 h 1380191"/>
              <a:gd name="connsiteX9" fmla="*/ 1984217 w 5129160"/>
              <a:gd name="connsiteY9" fmla="*/ 409906 h 1380191"/>
              <a:gd name="connsiteX10" fmla="*/ 1019017 w 5129160"/>
              <a:gd name="connsiteY10" fmla="*/ 181306 h 1380191"/>
              <a:gd name="connsiteX11" fmla="*/ 3017 w 5129160"/>
              <a:gd name="connsiteY11" fmla="*/ 727406 h 1380191"/>
              <a:gd name="connsiteX0" fmla="*/ 3017 w 5168446"/>
              <a:gd name="connsiteY0" fmla="*/ 742745 h 1395530"/>
              <a:gd name="connsiteX1" fmla="*/ 739617 w 5168446"/>
              <a:gd name="connsiteY1" fmla="*/ 1377745 h 1395530"/>
              <a:gd name="connsiteX2" fmla="*/ 1679417 w 5168446"/>
              <a:gd name="connsiteY2" fmla="*/ 1187245 h 1395530"/>
              <a:gd name="connsiteX3" fmla="*/ 2073117 w 5168446"/>
              <a:gd name="connsiteY3" fmla="*/ 844345 h 1395530"/>
              <a:gd name="connsiteX4" fmla="*/ 2695417 w 5168446"/>
              <a:gd name="connsiteY4" fmla="*/ 1123745 h 1395530"/>
              <a:gd name="connsiteX5" fmla="*/ 3927317 w 5168446"/>
              <a:gd name="connsiteY5" fmla="*/ 1377745 h 1395530"/>
              <a:gd name="connsiteX6" fmla="*/ 4879817 w 5168446"/>
              <a:gd name="connsiteY6" fmla="*/ 1199945 h 1395530"/>
              <a:gd name="connsiteX7" fmla="*/ 4994117 w 5168446"/>
              <a:gd name="connsiteY7" fmla="*/ 285545 h 1395530"/>
              <a:gd name="connsiteX8" fmla="*/ 3305017 w 5168446"/>
              <a:gd name="connsiteY8" fmla="*/ 18845 h 1395530"/>
              <a:gd name="connsiteX9" fmla="*/ 1984217 w 5168446"/>
              <a:gd name="connsiteY9" fmla="*/ 425245 h 1395530"/>
              <a:gd name="connsiteX10" fmla="*/ 1019017 w 5168446"/>
              <a:gd name="connsiteY10" fmla="*/ 196645 h 1395530"/>
              <a:gd name="connsiteX11" fmla="*/ 3017 w 5168446"/>
              <a:gd name="connsiteY11" fmla="*/ 742745 h 1395530"/>
              <a:gd name="connsiteX0" fmla="*/ 3017 w 5168446"/>
              <a:gd name="connsiteY0" fmla="*/ 742745 h 1395530"/>
              <a:gd name="connsiteX1" fmla="*/ 739617 w 5168446"/>
              <a:gd name="connsiteY1" fmla="*/ 1377745 h 1395530"/>
              <a:gd name="connsiteX2" fmla="*/ 1679417 w 5168446"/>
              <a:gd name="connsiteY2" fmla="*/ 1187245 h 1395530"/>
              <a:gd name="connsiteX3" fmla="*/ 2073117 w 5168446"/>
              <a:gd name="connsiteY3" fmla="*/ 844345 h 1395530"/>
              <a:gd name="connsiteX4" fmla="*/ 2695417 w 5168446"/>
              <a:gd name="connsiteY4" fmla="*/ 1123745 h 1395530"/>
              <a:gd name="connsiteX5" fmla="*/ 3927317 w 5168446"/>
              <a:gd name="connsiteY5" fmla="*/ 1377745 h 1395530"/>
              <a:gd name="connsiteX6" fmla="*/ 4879817 w 5168446"/>
              <a:gd name="connsiteY6" fmla="*/ 1199945 h 1395530"/>
              <a:gd name="connsiteX7" fmla="*/ 4994117 w 5168446"/>
              <a:gd name="connsiteY7" fmla="*/ 285545 h 1395530"/>
              <a:gd name="connsiteX8" fmla="*/ 3305017 w 5168446"/>
              <a:gd name="connsiteY8" fmla="*/ 18845 h 1395530"/>
              <a:gd name="connsiteX9" fmla="*/ 1984217 w 5168446"/>
              <a:gd name="connsiteY9" fmla="*/ 425245 h 1395530"/>
              <a:gd name="connsiteX10" fmla="*/ 1019017 w 5168446"/>
              <a:gd name="connsiteY10" fmla="*/ 196645 h 1395530"/>
              <a:gd name="connsiteX11" fmla="*/ 3017 w 5168446"/>
              <a:gd name="connsiteY11" fmla="*/ 742745 h 1395530"/>
              <a:gd name="connsiteX0" fmla="*/ 3017 w 5168446"/>
              <a:gd name="connsiteY0" fmla="*/ 742745 h 1395530"/>
              <a:gd name="connsiteX1" fmla="*/ 739617 w 5168446"/>
              <a:gd name="connsiteY1" fmla="*/ 1377745 h 1395530"/>
              <a:gd name="connsiteX2" fmla="*/ 1679417 w 5168446"/>
              <a:gd name="connsiteY2" fmla="*/ 1187245 h 1395530"/>
              <a:gd name="connsiteX3" fmla="*/ 2073117 w 5168446"/>
              <a:gd name="connsiteY3" fmla="*/ 844345 h 1395530"/>
              <a:gd name="connsiteX4" fmla="*/ 2695417 w 5168446"/>
              <a:gd name="connsiteY4" fmla="*/ 1123745 h 1395530"/>
              <a:gd name="connsiteX5" fmla="*/ 3927317 w 5168446"/>
              <a:gd name="connsiteY5" fmla="*/ 1377745 h 1395530"/>
              <a:gd name="connsiteX6" fmla="*/ 4879817 w 5168446"/>
              <a:gd name="connsiteY6" fmla="*/ 1199945 h 1395530"/>
              <a:gd name="connsiteX7" fmla="*/ 4994117 w 5168446"/>
              <a:gd name="connsiteY7" fmla="*/ 285545 h 1395530"/>
              <a:gd name="connsiteX8" fmla="*/ 3305017 w 5168446"/>
              <a:gd name="connsiteY8" fmla="*/ 18845 h 1395530"/>
              <a:gd name="connsiteX9" fmla="*/ 1984217 w 5168446"/>
              <a:gd name="connsiteY9" fmla="*/ 425245 h 1395530"/>
              <a:gd name="connsiteX10" fmla="*/ 1019017 w 5168446"/>
              <a:gd name="connsiteY10" fmla="*/ 196645 h 1395530"/>
              <a:gd name="connsiteX11" fmla="*/ 3017 w 5168446"/>
              <a:gd name="connsiteY11" fmla="*/ 742745 h 1395530"/>
              <a:gd name="connsiteX0" fmla="*/ 3017 w 5168446"/>
              <a:gd name="connsiteY0" fmla="*/ 725578 h 1378363"/>
              <a:gd name="connsiteX1" fmla="*/ 739617 w 5168446"/>
              <a:gd name="connsiteY1" fmla="*/ 1360578 h 1378363"/>
              <a:gd name="connsiteX2" fmla="*/ 1679417 w 5168446"/>
              <a:gd name="connsiteY2" fmla="*/ 1170078 h 1378363"/>
              <a:gd name="connsiteX3" fmla="*/ 2073117 w 5168446"/>
              <a:gd name="connsiteY3" fmla="*/ 827178 h 1378363"/>
              <a:gd name="connsiteX4" fmla="*/ 2695417 w 5168446"/>
              <a:gd name="connsiteY4" fmla="*/ 1106578 h 1378363"/>
              <a:gd name="connsiteX5" fmla="*/ 3927317 w 5168446"/>
              <a:gd name="connsiteY5" fmla="*/ 1360578 h 1378363"/>
              <a:gd name="connsiteX6" fmla="*/ 4879817 w 5168446"/>
              <a:gd name="connsiteY6" fmla="*/ 1182778 h 1378363"/>
              <a:gd name="connsiteX7" fmla="*/ 4994117 w 5168446"/>
              <a:gd name="connsiteY7" fmla="*/ 268378 h 1378363"/>
              <a:gd name="connsiteX8" fmla="*/ 3305017 w 5168446"/>
              <a:gd name="connsiteY8" fmla="*/ 1678 h 1378363"/>
              <a:gd name="connsiteX9" fmla="*/ 2688922 w 5168446"/>
              <a:gd name="connsiteY9" fmla="*/ 167077 h 1378363"/>
              <a:gd name="connsiteX10" fmla="*/ 1984217 w 5168446"/>
              <a:gd name="connsiteY10" fmla="*/ 408078 h 1378363"/>
              <a:gd name="connsiteX11" fmla="*/ 1019017 w 5168446"/>
              <a:gd name="connsiteY11" fmla="*/ 179478 h 1378363"/>
              <a:gd name="connsiteX12" fmla="*/ 3017 w 5168446"/>
              <a:gd name="connsiteY12" fmla="*/ 725578 h 1378363"/>
              <a:gd name="connsiteX0" fmla="*/ 3017 w 5168446"/>
              <a:gd name="connsiteY0" fmla="*/ 740431 h 1393216"/>
              <a:gd name="connsiteX1" fmla="*/ 739617 w 5168446"/>
              <a:gd name="connsiteY1" fmla="*/ 1375431 h 1393216"/>
              <a:gd name="connsiteX2" fmla="*/ 1679417 w 5168446"/>
              <a:gd name="connsiteY2" fmla="*/ 1184931 h 1393216"/>
              <a:gd name="connsiteX3" fmla="*/ 2073117 w 5168446"/>
              <a:gd name="connsiteY3" fmla="*/ 842031 h 1393216"/>
              <a:gd name="connsiteX4" fmla="*/ 2695417 w 5168446"/>
              <a:gd name="connsiteY4" fmla="*/ 1121431 h 1393216"/>
              <a:gd name="connsiteX5" fmla="*/ 3927317 w 5168446"/>
              <a:gd name="connsiteY5" fmla="*/ 1375431 h 1393216"/>
              <a:gd name="connsiteX6" fmla="*/ 4879817 w 5168446"/>
              <a:gd name="connsiteY6" fmla="*/ 1197631 h 1393216"/>
              <a:gd name="connsiteX7" fmla="*/ 4994117 w 5168446"/>
              <a:gd name="connsiteY7" fmla="*/ 283231 h 1393216"/>
              <a:gd name="connsiteX8" fmla="*/ 3305017 w 5168446"/>
              <a:gd name="connsiteY8" fmla="*/ 16531 h 1393216"/>
              <a:gd name="connsiteX9" fmla="*/ 2688922 w 5168446"/>
              <a:gd name="connsiteY9" fmla="*/ 181930 h 1393216"/>
              <a:gd name="connsiteX10" fmla="*/ 1984217 w 5168446"/>
              <a:gd name="connsiteY10" fmla="*/ 422931 h 1393216"/>
              <a:gd name="connsiteX11" fmla="*/ 1019017 w 5168446"/>
              <a:gd name="connsiteY11" fmla="*/ 194331 h 1393216"/>
              <a:gd name="connsiteX12" fmla="*/ 3017 w 5168446"/>
              <a:gd name="connsiteY12" fmla="*/ 740431 h 1393216"/>
              <a:gd name="connsiteX0" fmla="*/ 3017 w 5168446"/>
              <a:gd name="connsiteY0" fmla="*/ 740431 h 1393216"/>
              <a:gd name="connsiteX1" fmla="*/ 739617 w 5168446"/>
              <a:gd name="connsiteY1" fmla="*/ 1375431 h 1393216"/>
              <a:gd name="connsiteX2" fmla="*/ 1679417 w 5168446"/>
              <a:gd name="connsiteY2" fmla="*/ 1184931 h 1393216"/>
              <a:gd name="connsiteX3" fmla="*/ 2073117 w 5168446"/>
              <a:gd name="connsiteY3" fmla="*/ 842031 h 1393216"/>
              <a:gd name="connsiteX4" fmla="*/ 2695417 w 5168446"/>
              <a:gd name="connsiteY4" fmla="*/ 1121431 h 1393216"/>
              <a:gd name="connsiteX5" fmla="*/ 3927317 w 5168446"/>
              <a:gd name="connsiteY5" fmla="*/ 1375431 h 1393216"/>
              <a:gd name="connsiteX6" fmla="*/ 4879817 w 5168446"/>
              <a:gd name="connsiteY6" fmla="*/ 1197631 h 1393216"/>
              <a:gd name="connsiteX7" fmla="*/ 4994117 w 5168446"/>
              <a:gd name="connsiteY7" fmla="*/ 283231 h 1393216"/>
              <a:gd name="connsiteX8" fmla="*/ 3305017 w 5168446"/>
              <a:gd name="connsiteY8" fmla="*/ 16531 h 1393216"/>
              <a:gd name="connsiteX9" fmla="*/ 2688922 w 5168446"/>
              <a:gd name="connsiteY9" fmla="*/ 181930 h 1393216"/>
              <a:gd name="connsiteX10" fmla="*/ 1984217 w 5168446"/>
              <a:gd name="connsiteY10" fmla="*/ 422931 h 1393216"/>
              <a:gd name="connsiteX11" fmla="*/ 1019017 w 5168446"/>
              <a:gd name="connsiteY11" fmla="*/ 194331 h 1393216"/>
              <a:gd name="connsiteX12" fmla="*/ 3017 w 5168446"/>
              <a:gd name="connsiteY12" fmla="*/ 740431 h 1393216"/>
              <a:gd name="connsiteX0" fmla="*/ 3017 w 5168446"/>
              <a:gd name="connsiteY0" fmla="*/ 728669 h 1381454"/>
              <a:gd name="connsiteX1" fmla="*/ 739617 w 5168446"/>
              <a:gd name="connsiteY1" fmla="*/ 1363669 h 1381454"/>
              <a:gd name="connsiteX2" fmla="*/ 1679417 w 5168446"/>
              <a:gd name="connsiteY2" fmla="*/ 1173169 h 1381454"/>
              <a:gd name="connsiteX3" fmla="*/ 2073117 w 5168446"/>
              <a:gd name="connsiteY3" fmla="*/ 830269 h 1381454"/>
              <a:gd name="connsiteX4" fmla="*/ 2695417 w 5168446"/>
              <a:gd name="connsiteY4" fmla="*/ 1109669 h 1381454"/>
              <a:gd name="connsiteX5" fmla="*/ 3927317 w 5168446"/>
              <a:gd name="connsiteY5" fmla="*/ 1363669 h 1381454"/>
              <a:gd name="connsiteX6" fmla="*/ 4879817 w 5168446"/>
              <a:gd name="connsiteY6" fmla="*/ 1185869 h 1381454"/>
              <a:gd name="connsiteX7" fmla="*/ 4994117 w 5168446"/>
              <a:gd name="connsiteY7" fmla="*/ 271469 h 1381454"/>
              <a:gd name="connsiteX8" fmla="*/ 3305017 w 5168446"/>
              <a:gd name="connsiteY8" fmla="*/ 4769 h 1381454"/>
              <a:gd name="connsiteX9" fmla="*/ 2727022 w 5168446"/>
              <a:gd name="connsiteY9" fmla="*/ 220968 h 1381454"/>
              <a:gd name="connsiteX10" fmla="*/ 1984217 w 5168446"/>
              <a:gd name="connsiteY10" fmla="*/ 411169 h 1381454"/>
              <a:gd name="connsiteX11" fmla="*/ 1019017 w 5168446"/>
              <a:gd name="connsiteY11" fmla="*/ 182569 h 1381454"/>
              <a:gd name="connsiteX12" fmla="*/ 3017 w 5168446"/>
              <a:gd name="connsiteY12" fmla="*/ 728669 h 1381454"/>
              <a:gd name="connsiteX0" fmla="*/ 3017 w 5168446"/>
              <a:gd name="connsiteY0" fmla="*/ 728669 h 1381454"/>
              <a:gd name="connsiteX1" fmla="*/ 739617 w 5168446"/>
              <a:gd name="connsiteY1" fmla="*/ 1363669 h 1381454"/>
              <a:gd name="connsiteX2" fmla="*/ 1679417 w 5168446"/>
              <a:gd name="connsiteY2" fmla="*/ 1173169 h 1381454"/>
              <a:gd name="connsiteX3" fmla="*/ 2073117 w 5168446"/>
              <a:gd name="connsiteY3" fmla="*/ 830269 h 1381454"/>
              <a:gd name="connsiteX4" fmla="*/ 2695417 w 5168446"/>
              <a:gd name="connsiteY4" fmla="*/ 1109669 h 1381454"/>
              <a:gd name="connsiteX5" fmla="*/ 3927317 w 5168446"/>
              <a:gd name="connsiteY5" fmla="*/ 1363669 h 1381454"/>
              <a:gd name="connsiteX6" fmla="*/ 4879817 w 5168446"/>
              <a:gd name="connsiteY6" fmla="*/ 1185869 h 1381454"/>
              <a:gd name="connsiteX7" fmla="*/ 4994117 w 5168446"/>
              <a:gd name="connsiteY7" fmla="*/ 271469 h 1381454"/>
              <a:gd name="connsiteX8" fmla="*/ 3305017 w 5168446"/>
              <a:gd name="connsiteY8" fmla="*/ 4769 h 1381454"/>
              <a:gd name="connsiteX9" fmla="*/ 2727022 w 5168446"/>
              <a:gd name="connsiteY9" fmla="*/ 220968 h 1381454"/>
              <a:gd name="connsiteX10" fmla="*/ 1984217 w 5168446"/>
              <a:gd name="connsiteY10" fmla="*/ 411169 h 1381454"/>
              <a:gd name="connsiteX11" fmla="*/ 1019017 w 5168446"/>
              <a:gd name="connsiteY11" fmla="*/ 182569 h 1381454"/>
              <a:gd name="connsiteX12" fmla="*/ 3017 w 5168446"/>
              <a:gd name="connsiteY12" fmla="*/ 728669 h 13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68446" h="1381454">
                <a:moveTo>
                  <a:pt x="3017" y="728669"/>
                </a:moveTo>
                <a:cubicBezTo>
                  <a:pt x="-43550" y="925519"/>
                  <a:pt x="460217" y="1289586"/>
                  <a:pt x="739617" y="1363669"/>
                </a:cubicBezTo>
                <a:cubicBezTo>
                  <a:pt x="1019017" y="1437752"/>
                  <a:pt x="1457167" y="1262069"/>
                  <a:pt x="1679417" y="1173169"/>
                </a:cubicBezTo>
                <a:cubicBezTo>
                  <a:pt x="1901667" y="1084269"/>
                  <a:pt x="1903784" y="840852"/>
                  <a:pt x="2073117" y="830269"/>
                </a:cubicBezTo>
                <a:cubicBezTo>
                  <a:pt x="2242450" y="819686"/>
                  <a:pt x="2589584" y="872602"/>
                  <a:pt x="2695417" y="1109669"/>
                </a:cubicBezTo>
                <a:cubicBezTo>
                  <a:pt x="2801250" y="1346736"/>
                  <a:pt x="3563250" y="1350969"/>
                  <a:pt x="3927317" y="1363669"/>
                </a:cubicBezTo>
                <a:cubicBezTo>
                  <a:pt x="4291384" y="1376369"/>
                  <a:pt x="4668150" y="1422936"/>
                  <a:pt x="4879817" y="1185869"/>
                </a:cubicBezTo>
                <a:cubicBezTo>
                  <a:pt x="5091484" y="948802"/>
                  <a:pt x="5345484" y="620719"/>
                  <a:pt x="4994117" y="271469"/>
                </a:cubicBezTo>
                <a:cubicBezTo>
                  <a:pt x="4642750" y="-77781"/>
                  <a:pt x="3682866" y="13186"/>
                  <a:pt x="3305017" y="4769"/>
                </a:cubicBezTo>
                <a:cubicBezTo>
                  <a:pt x="2927168" y="-3648"/>
                  <a:pt x="2972555" y="140535"/>
                  <a:pt x="2727022" y="220968"/>
                </a:cubicBezTo>
                <a:cubicBezTo>
                  <a:pt x="2532289" y="491901"/>
                  <a:pt x="2262534" y="409102"/>
                  <a:pt x="1984217" y="411169"/>
                </a:cubicBezTo>
                <a:cubicBezTo>
                  <a:pt x="1603217" y="440802"/>
                  <a:pt x="1831817" y="193152"/>
                  <a:pt x="1019017" y="182569"/>
                </a:cubicBezTo>
                <a:cubicBezTo>
                  <a:pt x="206217" y="171986"/>
                  <a:pt x="49584" y="531819"/>
                  <a:pt x="3017" y="728669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0" name="Скругленная соединительная линия 49"/>
          <p:cNvCxnSpPr>
            <a:endCxn id="32" idx="2"/>
          </p:cNvCxnSpPr>
          <p:nvPr/>
        </p:nvCxnSpPr>
        <p:spPr>
          <a:xfrm flipV="1">
            <a:off x="6426140" y="1280552"/>
            <a:ext cx="4064521" cy="5519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prstDash val="lg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2" name="TextBox 51"/>
          <p:cNvSpPr txBox="1"/>
          <p:nvPr/>
        </p:nvSpPr>
        <p:spPr>
          <a:xfrm>
            <a:off x="9941289" y="3885361"/>
            <a:ext cx="1740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PDF417 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есть в базе</a:t>
            </a:r>
          </a:p>
          <a:p>
            <a:pPr algn="ctr"/>
            <a:endParaRPr lang="ru-RU" sz="1200" dirty="0" smtClean="0">
              <a:solidFill>
                <a:srgbClr val="DA0000"/>
              </a:solidFill>
              <a:latin typeface="DINPro-Regular" panose="02000503030000020004" pitchFamily="50" charset="0"/>
            </a:endParaRPr>
          </a:p>
          <a:p>
            <a:pPr algn="ctr"/>
            <a:r>
              <a:rPr lang="en-US" sz="1200" dirty="0">
                <a:solidFill>
                  <a:srgbClr val="DA0000"/>
                </a:solidFill>
                <a:latin typeface="DINPro-Regular" panose="02000503030000020004" pitchFamily="50" charset="0"/>
              </a:rPr>
              <a:t>PDF417 </a:t>
            </a:r>
            <a:r>
              <a:rPr lang="ru-RU" sz="1200" dirty="0">
                <a:solidFill>
                  <a:srgbClr val="DA0000"/>
                </a:solidFill>
                <a:latin typeface="DINPro-Regular" panose="02000503030000020004" pitchFamily="50" charset="0"/>
              </a:rPr>
              <a:t>+ </a:t>
            </a:r>
            <a:r>
              <a:rPr lang="en-US" sz="1200" dirty="0" err="1">
                <a:solidFill>
                  <a:srgbClr val="DA0000"/>
                </a:solidFill>
                <a:latin typeface="DINPro-Regular" panose="02000503030000020004" pitchFamily="50" charset="0"/>
              </a:rPr>
              <a:t>DataMatrix</a:t>
            </a:r>
            <a:r>
              <a:rPr lang="en-US" sz="1200" dirty="0">
                <a:solidFill>
                  <a:srgbClr val="DA0000"/>
                </a:solidFill>
                <a:latin typeface="DINPro-Regular" panose="02000503030000020004" pitchFamily="50" charset="0"/>
              </a:rPr>
              <a:t> </a:t>
            </a:r>
            <a:r>
              <a:rPr lang="ru-RU" sz="1200" dirty="0">
                <a:solidFill>
                  <a:srgbClr val="DA0000"/>
                </a:solidFill>
                <a:latin typeface="DINPro-Regular" panose="02000503030000020004" pitchFamily="50" charset="0"/>
              </a:rPr>
              <a:t>нет в базе</a:t>
            </a:r>
            <a:r>
              <a:rPr lang="ru-RU" sz="1200" dirty="0" smtClean="0">
                <a:solidFill>
                  <a:srgbClr val="DA0000"/>
                </a:solidFill>
                <a:latin typeface="DINPro-Regular" panose="02000503030000020004" pitchFamily="50" charset="0"/>
              </a:rPr>
              <a:t>!!!</a:t>
            </a:r>
            <a:endParaRPr lang="ru-RU" sz="1200" dirty="0">
              <a:solidFill>
                <a:srgbClr val="DA0000"/>
              </a:solidFill>
              <a:latin typeface="DINPro-Regular" panose="02000503030000020004" pitchFamily="50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912093" y="5441202"/>
            <a:ext cx="1796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PDF417 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есть в базе</a:t>
            </a:r>
          </a:p>
          <a:p>
            <a:pPr algn="ctr"/>
            <a:endParaRPr lang="ru-RU" sz="1200" dirty="0" smtClean="0">
              <a:solidFill>
                <a:srgbClr val="DA0000"/>
              </a:solidFill>
              <a:latin typeface="DINPro-Regular" panose="02000503030000020004" pitchFamily="50" charset="0"/>
            </a:endParaRPr>
          </a:p>
          <a:p>
            <a:pPr algn="ctr"/>
            <a:r>
              <a:rPr lang="en-US" sz="1200" dirty="0">
                <a:solidFill>
                  <a:srgbClr val="DA0000"/>
                </a:solidFill>
                <a:latin typeface="DINPro-Regular" panose="02000503030000020004" pitchFamily="50" charset="0"/>
              </a:rPr>
              <a:t>PDF417 </a:t>
            </a:r>
            <a:r>
              <a:rPr lang="ru-RU" sz="1200" dirty="0">
                <a:solidFill>
                  <a:srgbClr val="DA0000"/>
                </a:solidFill>
                <a:latin typeface="DINPro-Regular" panose="02000503030000020004" pitchFamily="50" charset="0"/>
              </a:rPr>
              <a:t>+ </a:t>
            </a:r>
            <a:r>
              <a:rPr lang="en-US" sz="1200" dirty="0" err="1">
                <a:solidFill>
                  <a:srgbClr val="DA0000"/>
                </a:solidFill>
                <a:latin typeface="DINPro-Regular" panose="02000503030000020004" pitchFamily="50" charset="0"/>
              </a:rPr>
              <a:t>DataMatrix</a:t>
            </a:r>
            <a:r>
              <a:rPr lang="en-US" sz="1200" dirty="0">
                <a:solidFill>
                  <a:srgbClr val="DA0000"/>
                </a:solidFill>
                <a:latin typeface="DINPro-Regular" panose="02000503030000020004" pitchFamily="50" charset="0"/>
              </a:rPr>
              <a:t> </a:t>
            </a:r>
            <a:r>
              <a:rPr lang="ru-RU" sz="1200" dirty="0">
                <a:solidFill>
                  <a:srgbClr val="DA0000"/>
                </a:solidFill>
                <a:latin typeface="DINPro-Regular" panose="02000503030000020004" pitchFamily="50" charset="0"/>
              </a:rPr>
              <a:t>нет в </a:t>
            </a:r>
            <a:r>
              <a:rPr lang="ru-RU" sz="1200" dirty="0" smtClean="0">
                <a:solidFill>
                  <a:srgbClr val="DA0000"/>
                </a:solidFill>
                <a:latin typeface="DINPro-Regular" panose="02000503030000020004" pitchFamily="50" charset="0"/>
              </a:rPr>
              <a:t>базе!!!</a:t>
            </a:r>
            <a:endParaRPr lang="ru-RU" sz="1200" dirty="0">
              <a:solidFill>
                <a:srgbClr val="DA0000"/>
              </a:solidFill>
              <a:latin typeface="DINPro-Regular" panose="02000503030000020004" pitchFamily="50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308968" y="881744"/>
            <a:ext cx="2304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PDF417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+ </a:t>
            </a:r>
            <a:r>
              <a:rPr lang="en-US" sz="1400" dirty="0" err="1" smtClean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DataMatrix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DINPro-Regular" panose="02000503030000020004" pitchFamily="50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924175" y="2081926"/>
            <a:ext cx="1740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PDF417 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есть в базе</a:t>
            </a:r>
          </a:p>
          <a:p>
            <a:pPr algn="ctr"/>
            <a:endParaRPr lang="ru-RU" sz="1200" dirty="0" smtClean="0">
              <a:solidFill>
                <a:srgbClr val="DA0000"/>
              </a:solidFill>
              <a:latin typeface="DINPro-Regular" panose="02000503030000020004" pitchFamily="50" charset="0"/>
            </a:endParaRPr>
          </a:p>
          <a:p>
            <a:pPr algn="ctr"/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PDF417 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+ 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DataMatrix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 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есть в базе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!</a:t>
            </a:r>
          </a:p>
          <a:p>
            <a:pPr algn="ctr"/>
            <a:endParaRPr lang="ru-RU" sz="1200" dirty="0">
              <a:solidFill>
                <a:schemeClr val="bg2">
                  <a:lumMod val="25000"/>
                </a:schemeClr>
              </a:solidFill>
              <a:latin typeface="DINPro-Regular" panose="02000503030000020004" pitchFamily="50" charset="0"/>
            </a:endParaRPr>
          </a:p>
          <a:p>
            <a:pPr algn="ctr"/>
            <a:r>
              <a:rPr lang="ru-RU" dirty="0" smtClean="0">
                <a:solidFill>
                  <a:srgbClr val="00B050"/>
                </a:solidFill>
                <a:latin typeface="DINPro-Regular" panose="02000503030000020004" pitchFamily="50" charset="0"/>
              </a:rPr>
              <a:t>ОК!</a:t>
            </a:r>
            <a:endParaRPr lang="ru-RU" dirty="0">
              <a:solidFill>
                <a:srgbClr val="00B050"/>
              </a:solidFill>
              <a:latin typeface="DINPro-Regular" panose="02000503030000020004" pitchFamily="50" charset="0"/>
            </a:endParaRPr>
          </a:p>
        </p:txBody>
      </p:sp>
      <p:grpSp>
        <p:nvGrpSpPr>
          <p:cNvPr id="76" name="Группа 75"/>
          <p:cNvGrpSpPr/>
          <p:nvPr/>
        </p:nvGrpSpPr>
        <p:grpSpPr>
          <a:xfrm>
            <a:off x="499843" y="1952036"/>
            <a:ext cx="11208869" cy="4641705"/>
            <a:chOff x="499843" y="1952036"/>
            <a:chExt cx="9341453" cy="4641705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>
              <a:off x="499843" y="3531713"/>
              <a:ext cx="932819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499843" y="5096021"/>
              <a:ext cx="932819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499843" y="6593741"/>
              <a:ext cx="932819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>
              <a:off x="513106" y="1952036"/>
              <a:ext cx="932819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Полилиния 56"/>
          <p:cNvSpPr/>
          <p:nvPr/>
        </p:nvSpPr>
        <p:spPr>
          <a:xfrm>
            <a:off x="5765209" y="1280457"/>
            <a:ext cx="660931" cy="1196066"/>
          </a:xfrm>
          <a:custGeom>
            <a:avLst/>
            <a:gdLst>
              <a:gd name="connsiteX0" fmla="*/ 0 w 673100"/>
              <a:gd name="connsiteY0" fmla="*/ 1447800 h 1447800"/>
              <a:gd name="connsiteX1" fmla="*/ 330200 w 673100"/>
              <a:gd name="connsiteY1" fmla="*/ 431800 h 1447800"/>
              <a:gd name="connsiteX2" fmla="*/ 673100 w 673100"/>
              <a:gd name="connsiteY2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3100" h="1447800">
                <a:moveTo>
                  <a:pt x="0" y="1447800"/>
                </a:moveTo>
                <a:cubicBezTo>
                  <a:pt x="109008" y="1060450"/>
                  <a:pt x="218017" y="673100"/>
                  <a:pt x="330200" y="431800"/>
                </a:cubicBezTo>
                <a:cubicBezTo>
                  <a:pt x="442383" y="190500"/>
                  <a:pt x="560917" y="74083"/>
                  <a:pt x="673100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lg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TextBox 57"/>
          <p:cNvSpPr txBox="1"/>
          <p:nvPr/>
        </p:nvSpPr>
        <p:spPr>
          <a:xfrm>
            <a:off x="165100" y="175929"/>
            <a:ext cx="69483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«Зеркальные марки»</a:t>
            </a:r>
          </a:p>
          <a:p>
            <a:pPr marL="266700"/>
            <a:r>
              <a:rPr lang="ru-RU" sz="2000" dirty="0" smtClean="0">
                <a:solidFill>
                  <a:schemeClr val="bg2">
                    <a:lumMod val="75000"/>
                  </a:schemeClr>
                </a:solidFill>
                <a:latin typeface="DINPro-Regular" panose="02000503030000020004" pitchFamily="50" charset="0"/>
              </a:rPr>
              <a:t>Схема выявления при помощи 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DINPro-Regular" panose="02000503030000020004" pitchFamily="50" charset="0"/>
              </a:rPr>
              <a:t>Check Mark 2</a:t>
            </a:r>
            <a:endParaRPr lang="ru-RU" sz="1600" dirty="0">
              <a:solidFill>
                <a:schemeClr val="bg2">
                  <a:lumMod val="75000"/>
                </a:schemeClr>
              </a:solidFill>
              <a:latin typeface="DINPro-Regular" panose="02000503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87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еще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400" dirty="0" smtClean="0"/>
              <a:t>Благодаря наличию у </a:t>
            </a:r>
            <a:r>
              <a:rPr lang="en-US" sz="2400" dirty="0" smtClean="0"/>
              <a:t>Mobile SMARTS </a:t>
            </a:r>
            <a:r>
              <a:rPr lang="ru-RU" sz="2400" dirty="0" smtClean="0"/>
              <a:t>«конструктора» программ, в рамках проектных внедрений за отдельные деньги можно так же:</a:t>
            </a:r>
          </a:p>
          <a:p>
            <a:pPr marL="125730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2000" dirty="0" smtClean="0"/>
              <a:t>«Пробивать» бутылки, серии, даты розлива и т.п. по любым другим базам данных и учетным системам.</a:t>
            </a:r>
          </a:p>
          <a:p>
            <a:pPr marL="125730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2000" dirty="0" smtClean="0"/>
              <a:t>Планировать и запускать насильственную выборочную проверку как часть любых других операций (поступление, отгрузка, инвентаризация)</a:t>
            </a:r>
          </a:p>
          <a:p>
            <a:pPr marL="125730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2000" dirty="0" smtClean="0"/>
              <a:t>И т.п.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692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 l="2000" t="3000" r="2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kartoteka.ru/images/eds/fsr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142" y="51357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88794" y="2511724"/>
            <a:ext cx="1041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ЕГАИС</a:t>
            </a:r>
            <a:endParaRPr 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Примеры «кодов АП»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2298032"/>
            <a:ext cx="326409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 smtClean="0"/>
              <a:t>Вот это не коды АП:</a:t>
            </a:r>
          </a:p>
          <a:p>
            <a:pPr>
              <a:lnSpc>
                <a:spcPct val="150000"/>
              </a:lnSpc>
            </a:pPr>
            <a:endParaRPr lang="ru-RU" dirty="0"/>
          </a:p>
          <a:p>
            <a:pPr>
              <a:lnSpc>
                <a:spcPct val="150000"/>
              </a:lnSpc>
            </a:pPr>
            <a:r>
              <a:rPr lang="ru-RU" dirty="0" smtClean="0"/>
              <a:t>202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200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301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031845" y="2298032"/>
            <a:ext cx="237276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 smtClean="0"/>
              <a:t>Вот коды АП:</a:t>
            </a:r>
          </a:p>
          <a:p>
            <a:pPr>
              <a:lnSpc>
                <a:spcPct val="150000"/>
              </a:lnSpc>
            </a:pP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0017854000001190447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0012665000001190180</a:t>
            </a:r>
          </a:p>
          <a:p>
            <a:pPr>
              <a:lnSpc>
                <a:spcPct val="150000"/>
              </a:lnSpc>
            </a:pPr>
            <a:r>
              <a:rPr lang="ru-RU" dirty="0"/>
              <a:t>0012628000002511619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838200" y="2957843"/>
            <a:ext cx="3396916" cy="1864895"/>
          </a:xfrm>
          <a:prstGeom prst="line">
            <a:avLst/>
          </a:prstGeom>
          <a:ln w="327025">
            <a:solidFill>
              <a:srgbClr val="FF0000">
                <a:alpha val="4902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705383" y="2832449"/>
            <a:ext cx="3396916" cy="2160175"/>
          </a:xfrm>
          <a:prstGeom prst="line">
            <a:avLst/>
          </a:prstGeom>
          <a:ln w="327025">
            <a:solidFill>
              <a:srgbClr val="FF0000">
                <a:alpha val="4902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80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04316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Mobile SMARTS </a:t>
            </a:r>
            <a:r>
              <a:rPr lang="ru-RU" dirty="0" smtClean="0"/>
              <a:t>(как с </a:t>
            </a:r>
            <a:r>
              <a:rPr lang="en-US" dirty="0" smtClean="0"/>
              <a:t>Check Mark 2</a:t>
            </a:r>
            <a:r>
              <a:rPr lang="ru-RU" dirty="0" smtClean="0"/>
              <a:t>, так и</a:t>
            </a:r>
            <a:r>
              <a:rPr lang="en-US" dirty="0" smtClean="0"/>
              <a:t> </a:t>
            </a:r>
            <a:r>
              <a:rPr lang="ru-RU" dirty="0" smtClean="0"/>
              <a:t>без него) помогает проверять легальность алкоголя прямо во время выполнения приемки.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125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Подбор товара на отгрузку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формирования верных документов при отгрузке со склада производителей и оптовиков.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421086" y="984455"/>
            <a:ext cx="5151663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</a:rPr>
              <a:t>для складов и производств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79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Подбор товара на отгрузку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Отгружать алкоголь в магазины и на другие склады.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Отгрузочный документ теперь электронный, называется ТТН ЕГАИС (товарно-транспортная накладная ЕГАИС).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/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Если формировать его </a:t>
            </a:r>
            <a:r>
              <a:rPr lang="ru-RU" dirty="0"/>
              <a:t>в учетной системе </a:t>
            </a:r>
            <a:r>
              <a:rPr lang="ru-RU" dirty="0" smtClean="0"/>
              <a:t>силами крутых специалистов, а затем реально подбирать по бумаге силами </a:t>
            </a:r>
            <a:r>
              <a:rPr lang="ru-RU" dirty="0" err="1" smtClean="0"/>
              <a:t>гастарбайтеров</a:t>
            </a:r>
            <a:r>
              <a:rPr lang="ru-RU" dirty="0" smtClean="0"/>
              <a:t>, то ничего хорошего не выйдет.</a:t>
            </a:r>
          </a:p>
        </p:txBody>
      </p:sp>
    </p:spTree>
    <p:extLst>
      <p:ext uri="{BB962C8B-B14F-4D97-AF65-F5344CB8AC3E}">
        <p14:creationId xmlns:p14="http://schemas.microsoft.com/office/powerpoint/2010/main" val="213948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подбирать товар </a:t>
            </a:r>
            <a:r>
              <a:rPr lang="ru-RU" dirty="0"/>
              <a:t>на </a:t>
            </a:r>
            <a:r>
              <a:rPr lang="ru-RU" dirty="0" smtClean="0"/>
              <a:t>отгрузку?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57676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При помощи ТСД.  Есть два способа.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Сначала сканируем собираем реальные коробки и бутылки, затем на основе этих данных формируем документ.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Сначала формируем документ, затем с ТСД идем сканируем бутылки, ТСД на месте проверяет соответствие.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4236562"/>
            <a:ext cx="6873240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Способ №2. Подбор «по накладной»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2462191"/>
            <a:ext cx="5999480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Способ №1.  Подбор «по факту»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52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Способ №1.  Подбор «по факту»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dirty="0" smtClean="0"/>
              <a:t>Для плохо организованных складов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Отлично подходит, если всё валяется везде</a:t>
            </a:r>
          </a:p>
          <a:p>
            <a:pPr>
              <a:lnSpc>
                <a:spcPct val="150000"/>
              </a:lnSpc>
            </a:pPr>
            <a:r>
              <a:rPr lang="ru-RU" dirty="0"/>
              <a:t>Отлично подходит, если </a:t>
            </a:r>
            <a:r>
              <a:rPr lang="ru-RU" dirty="0" smtClean="0"/>
              <a:t>только 1 человек знает, </a:t>
            </a:r>
            <a:r>
              <a:rPr lang="ru-RU" dirty="0"/>
              <a:t>где что </a:t>
            </a:r>
            <a:r>
              <a:rPr lang="ru-RU" dirty="0" smtClean="0"/>
              <a:t>лежит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Незаменим при распродаже остатков по скидкам и акциям</a:t>
            </a:r>
          </a:p>
        </p:txBody>
      </p:sp>
    </p:spTree>
    <p:extLst>
      <p:ext uri="{BB962C8B-B14F-4D97-AF65-F5344CB8AC3E}">
        <p14:creationId xmlns:p14="http://schemas.microsoft.com/office/powerpoint/2010/main" val="193521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http://www.cleverence.ru/upload/iblock/e8b/e8be4d8d47f81fb11ac135cde1e3754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009" y="4424176"/>
            <a:ext cx="1118385" cy="167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Подбор товара на отгрузку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dirty="0" smtClean="0">
                <a:solidFill>
                  <a:srgbClr val="FFFFFF"/>
                </a:solidFill>
              </a:rPr>
              <a:t>Как подбираем «по факту», по шагам</a:t>
            </a:r>
            <a:endParaRPr lang="ru-RU" dirty="0">
              <a:solidFill>
                <a:srgbClr val="FFFFFF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9167973" y="1156026"/>
            <a:ext cx="1067723" cy="1395958"/>
            <a:chOff x="997855" y="1690688"/>
            <a:chExt cx="1067723" cy="1395958"/>
          </a:xfrm>
        </p:grpSpPr>
        <p:pic>
          <p:nvPicPr>
            <p:cNvPr id="6" name="Picture 2" descr="http://i.matrix.com.ua/goods/2954/295474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28" b="89494" l="0" r="972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855" y="1690688"/>
              <a:ext cx="1067723" cy="1067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218282" y="2686536"/>
              <a:ext cx="6748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</a:rPr>
                <a:t>УТМ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124" name="Picture 4" descr="http://www.cleverence.ru/upload/iblock/e8b/e8be4d8d47f81fb11ac135cde1e3754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584" y="4424176"/>
            <a:ext cx="1118385" cy="167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572333">
            <a:off x="3476734" y="1725591"/>
            <a:ext cx="748251" cy="2416227"/>
          </a:xfrm>
          <a:prstGeom prst="rect">
            <a:avLst/>
          </a:prstGeom>
        </p:spPr>
      </p:pic>
      <p:pic>
        <p:nvPicPr>
          <p:cNvPr id="17" name="Picture 2" descr="http://1c83.ru/upload/iblock/323/%D0%97%D0%B0%D0%B3%D1%80%D1%83%D0%B7%D0%BA%D0%B0%20%D0%B4%D0%BE%D0%BA%D1%83%D0%BC%D0%B5%D0%BD%D1%82%D0%BE%D0%B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594" y="4766491"/>
            <a:ext cx="2349841" cy="131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5040082" y="1575967"/>
            <a:ext cx="3891353" cy="3171759"/>
            <a:chOff x="7691842" y="1758847"/>
            <a:chExt cx="3891353" cy="3171759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10053795" y="1758847"/>
              <a:ext cx="1529400" cy="3171759"/>
              <a:chOff x="10053795" y="1758847"/>
              <a:chExt cx="1529400" cy="3171759"/>
            </a:xfrm>
          </p:grpSpPr>
          <p:sp>
            <p:nvSpPr>
              <p:cNvPr id="14" name="Стрелка углом 13"/>
              <p:cNvSpPr/>
              <p:nvPr/>
            </p:nvSpPr>
            <p:spPr>
              <a:xfrm>
                <a:off x="10290333" y="1758847"/>
                <a:ext cx="1292862" cy="3171759"/>
              </a:xfrm>
              <a:prstGeom prst="bentArrow">
                <a:avLst>
                  <a:gd name="adj1" fmla="val 14332"/>
                  <a:gd name="adj2" fmla="val 13958"/>
                  <a:gd name="adj3" fmla="val 10342"/>
                  <a:gd name="adj4" fmla="val 69559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053795" y="3227335"/>
                <a:ext cx="767561" cy="1085291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7691842" y="3308315"/>
              <a:ext cx="21924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dirty="0" smtClean="0">
                  <a:solidFill>
                    <a:schemeClr val="bg1"/>
                  </a:solidFill>
                </a:rPr>
                <a:t>ТТН ЕГАИС исходящая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4" descr="http://www.cleverence.ru/upload/iblock/e8b/e8be4d8d47f81fb11ac135cde1e3754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8653">
            <a:off x="3079110" y="3549727"/>
            <a:ext cx="1118385" cy="167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Равнобедренный треугольник 21"/>
          <p:cNvSpPr/>
          <p:nvPr/>
        </p:nvSpPr>
        <p:spPr>
          <a:xfrm rot="12149721">
            <a:off x="3657973" y="2929432"/>
            <a:ext cx="742950" cy="963682"/>
          </a:xfrm>
          <a:prstGeom prst="triangle">
            <a:avLst/>
          </a:prstGeom>
          <a:gradFill>
            <a:gsLst>
              <a:gs pos="0">
                <a:srgbClr val="FF0000"/>
              </a:gs>
              <a:gs pos="100000">
                <a:srgbClr val="FF000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 rot="16200000">
            <a:off x="5966953" y="5026715"/>
            <a:ext cx="454127" cy="77515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488952" y="6123276"/>
            <a:ext cx="291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Учетная система (1С и т.п.)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126" name="Picture 6" descr="http://icons.iconarchive.com/icons/saki/snowish/128/Edit-Paste-icon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496" y="4827810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трелка вниз 25"/>
          <p:cNvSpPr/>
          <p:nvPr/>
        </p:nvSpPr>
        <p:spPr>
          <a:xfrm rot="18128472">
            <a:off x="3979644" y="4855210"/>
            <a:ext cx="454127" cy="77515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 rot="13971705">
            <a:off x="2518862" y="4836668"/>
            <a:ext cx="454127" cy="77515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1090062" y="6106451"/>
            <a:ext cx="4596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Терминал сбора данных с </a:t>
            </a:r>
            <a:r>
              <a:rPr lang="en-US" dirty="0" smtClean="0">
                <a:solidFill>
                  <a:schemeClr val="bg1"/>
                </a:solidFill>
              </a:rPr>
              <a:t>Mobile SMARTS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185787" y="0"/>
            <a:ext cx="3006213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Способ №1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35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2" grpId="2" animBg="1"/>
      <p:bldP spid="23" grpId="0" animBg="1"/>
      <p:bldP spid="26" grpId="0" animBg="1"/>
      <p:bldP spid="26" grpId="1" animBg="1"/>
      <p:bldP spid="28" grpId="0" animBg="1"/>
      <p:bldP spid="28" grpId="1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Способ №2.  Подбор «по накладной»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dirty="0" smtClean="0"/>
              <a:t>Для хорошо организованных складов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Отлично подходит, если всё разложено по полочкам</a:t>
            </a:r>
          </a:p>
          <a:p>
            <a:pPr>
              <a:lnSpc>
                <a:spcPct val="150000"/>
              </a:lnSpc>
            </a:pPr>
            <a:r>
              <a:rPr lang="ru-RU" dirty="0"/>
              <a:t>Отлично </a:t>
            </a:r>
            <a:r>
              <a:rPr lang="ru-RU" dirty="0" smtClean="0"/>
              <a:t>подходит для складов с адресным хранением</a:t>
            </a:r>
          </a:p>
          <a:p>
            <a:pPr>
              <a:lnSpc>
                <a:spcPct val="150000"/>
              </a:lnSpc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50067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http://www.cleverence.ru/upload/iblock/e8b/e8be4d8d47f81fb11ac135cde1e3754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694" y="4538897"/>
            <a:ext cx="1118385" cy="167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Подбор товара на отгрузку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dirty="0" smtClean="0">
                <a:solidFill>
                  <a:srgbClr val="FFFFFF"/>
                </a:solidFill>
              </a:rPr>
              <a:t>Как подбираем «по накладной», по шагам</a:t>
            </a:r>
            <a:endParaRPr lang="ru-RU" dirty="0">
              <a:solidFill>
                <a:srgbClr val="FFFFFF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9539262" y="1548782"/>
            <a:ext cx="1067723" cy="1395958"/>
            <a:chOff x="997855" y="1690688"/>
            <a:chExt cx="1067723" cy="1395958"/>
          </a:xfrm>
        </p:grpSpPr>
        <p:pic>
          <p:nvPicPr>
            <p:cNvPr id="6" name="Picture 2" descr="http://i.matrix.com.ua/goods/2954/295474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28" b="89494" l="0" r="972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855" y="1690688"/>
              <a:ext cx="1067723" cy="1067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218282" y="2686536"/>
              <a:ext cx="6748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</a:rPr>
                <a:t>УТМ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124" name="Picture 4" descr="http://www.cleverence.ru/upload/iblock/e8b/e8be4d8d47f81fb11ac135cde1e3754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69" y="4538897"/>
            <a:ext cx="1118385" cy="167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572333">
            <a:off x="5783419" y="1840312"/>
            <a:ext cx="748251" cy="2416227"/>
          </a:xfrm>
          <a:prstGeom prst="rect">
            <a:avLst/>
          </a:prstGeom>
        </p:spPr>
      </p:pic>
      <p:pic>
        <p:nvPicPr>
          <p:cNvPr id="17" name="Picture 2" descr="http://1c83.ru/upload/iblock/323/%D0%97%D0%B0%D0%B3%D1%80%D1%83%D0%B7%D0%BA%D0%B0%20%D0%B4%D0%BE%D0%BA%D1%83%D0%BC%D0%B5%D0%BD%D1%82%D0%BE%D0%B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279" y="4881212"/>
            <a:ext cx="2349841" cy="131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9592645" y="2982269"/>
            <a:ext cx="2192495" cy="1880178"/>
            <a:chOff x="9937720" y="3050428"/>
            <a:chExt cx="2192495" cy="1880178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10058383" y="3050428"/>
              <a:ext cx="767561" cy="1880178"/>
              <a:chOff x="10058383" y="3050428"/>
              <a:chExt cx="767561" cy="1880178"/>
            </a:xfrm>
          </p:grpSpPr>
          <p:sp>
            <p:nvSpPr>
              <p:cNvPr id="14" name="Стрелка вверх 13"/>
              <p:cNvSpPr/>
              <p:nvPr/>
            </p:nvSpPr>
            <p:spPr>
              <a:xfrm>
                <a:off x="10205484" y="3050428"/>
                <a:ext cx="512531" cy="1880178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058383" y="3631480"/>
                <a:ext cx="767561" cy="1085291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9937720" y="3858295"/>
              <a:ext cx="21924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dirty="0" smtClean="0">
                  <a:solidFill>
                    <a:schemeClr val="bg1"/>
                  </a:solidFill>
                </a:rPr>
                <a:t>ТТН ЕГАИС исходящая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4" descr="http://www.cleverence.ru/upload/iblock/e8b/e8be4d8d47f81fb11ac135cde1e3754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8653">
            <a:off x="5385795" y="3664448"/>
            <a:ext cx="1118385" cy="167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Равнобедренный треугольник 21"/>
          <p:cNvSpPr/>
          <p:nvPr/>
        </p:nvSpPr>
        <p:spPr>
          <a:xfrm rot="12149721">
            <a:off x="5964658" y="3044153"/>
            <a:ext cx="742950" cy="963682"/>
          </a:xfrm>
          <a:prstGeom prst="triangle">
            <a:avLst/>
          </a:prstGeom>
          <a:gradFill>
            <a:gsLst>
              <a:gs pos="0">
                <a:srgbClr val="FF0000"/>
              </a:gs>
              <a:gs pos="100000">
                <a:srgbClr val="FF000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 rot="16200000">
            <a:off x="8273638" y="5141436"/>
            <a:ext cx="454127" cy="77515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8795637" y="6237997"/>
            <a:ext cx="291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Учетная система (1С и т.п.)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126" name="Picture 6" descr="http://icons.iconarchive.com/icons/saki/snowish/128/Edit-Paste-icon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302" y="3733329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трелка вниз 25"/>
          <p:cNvSpPr/>
          <p:nvPr/>
        </p:nvSpPr>
        <p:spPr>
          <a:xfrm rot="18128472">
            <a:off x="6286329" y="4969931"/>
            <a:ext cx="454127" cy="77515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 rot="13971705">
            <a:off x="4825547" y="4951389"/>
            <a:ext cx="454127" cy="77515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396747" y="6221172"/>
            <a:ext cx="4596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Терминал сбора данных с </a:t>
            </a:r>
            <a:r>
              <a:rPr lang="en-US" dirty="0" smtClean="0">
                <a:solidFill>
                  <a:schemeClr val="bg1"/>
                </a:solidFill>
              </a:rPr>
              <a:t>Mobile SMARTS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185787" y="0"/>
            <a:ext cx="3006213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Способ №2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25" name="Picture 2" descr="http://1c83.ru/upload/iblock/323/%D0%97%D0%B0%D0%B3%D1%80%D1%83%D0%B7%D0%BA%D0%B0%20%D0%B4%D0%BE%D0%BA%D1%83%D0%BC%D0%B5%D0%BD%D1%82%D0%BE%D0%B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91" y="2681361"/>
            <a:ext cx="2349841" cy="131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35705" y="2222303"/>
            <a:ext cx="291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Учетная система (1С и т.п.)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244029" y="4000617"/>
            <a:ext cx="3529339" cy="1753356"/>
            <a:chOff x="8647635" y="2818922"/>
            <a:chExt cx="3529339" cy="1753356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10053795" y="2818922"/>
              <a:ext cx="2123179" cy="1753356"/>
              <a:chOff x="10053795" y="2818922"/>
              <a:chExt cx="2123179" cy="1753356"/>
            </a:xfrm>
          </p:grpSpPr>
          <p:sp>
            <p:nvSpPr>
              <p:cNvPr id="38" name="Стрелка углом 37"/>
              <p:cNvSpPr/>
              <p:nvPr/>
            </p:nvSpPr>
            <p:spPr>
              <a:xfrm flipV="1">
                <a:off x="10280178" y="2818922"/>
                <a:ext cx="1896796" cy="1753356"/>
              </a:xfrm>
              <a:prstGeom prst="bentArrow">
                <a:avLst>
                  <a:gd name="adj1" fmla="val 14332"/>
                  <a:gd name="adj2" fmla="val 13958"/>
                  <a:gd name="adj3" fmla="val 10342"/>
                  <a:gd name="adj4" fmla="val 69559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pic>
            <p:nvPicPr>
              <p:cNvPr id="39" name="Рисунок 3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053795" y="3227335"/>
                <a:ext cx="767561" cy="1085291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8647635" y="3280599"/>
              <a:ext cx="12866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dirty="0" smtClean="0">
                  <a:solidFill>
                    <a:schemeClr val="bg1"/>
                  </a:solidFill>
                </a:rPr>
                <a:t>Заказ, наряд, ордер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sp>
        <p:nvSpPr>
          <p:cNvPr id="40" name="Фигура, имеющая форму буквы L 39"/>
          <p:cNvSpPr/>
          <p:nvPr/>
        </p:nvSpPr>
        <p:spPr>
          <a:xfrm rot="18856355">
            <a:off x="5247404" y="4157223"/>
            <a:ext cx="162035" cy="104024"/>
          </a:xfrm>
          <a:prstGeom prst="corne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77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2" grpId="2" animBg="1"/>
      <p:bldP spid="23" grpId="0" animBg="1"/>
      <p:bldP spid="26" grpId="0" animBg="1"/>
      <p:bldP spid="26" grpId="1" animBg="1"/>
      <p:bldP spid="28" grpId="0" animBg="1"/>
      <p:bldP spid="28" grpId="1" animBg="1"/>
      <p:bldP spid="40" grpId="0" animBg="1"/>
      <p:bldP spid="40" grpId="1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>
                <a:solidFill>
                  <a:schemeClr val="bg1">
                    <a:lumMod val="85000"/>
                  </a:schemeClr>
                </a:solidFill>
              </a:rPr>
              <a:t>Подбор товара на отгрузку</a:t>
            </a:r>
            <a:r>
              <a:rPr lang="ru-RU" sz="2400" dirty="0" smtClean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ru-RU" dirty="0" smtClean="0"/>
              <a:t>Зачем сканировать штрихкоды бутылок?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2285999"/>
            <a:ext cx="10515600" cy="3890963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Коды алкогольной продукции (коды АП), которые надо указать в электронном документе ТТН ЕГАИС, реально можно получить только из «большого» штрихкода акцизной марки.  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Все способы получить код АП без сканирования бутылки – это всякая не на 100% надежная химия, попытки отделаться малой кровью, и чреваты ошибками.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234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Проектные доработки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400" dirty="0" smtClean="0"/>
              <a:t>Благодаря наличию у </a:t>
            </a:r>
            <a:r>
              <a:rPr lang="en-US" sz="2400" dirty="0" smtClean="0"/>
              <a:t>Mobile SMARTS </a:t>
            </a:r>
            <a:r>
              <a:rPr lang="ru-RU" sz="2400" dirty="0" smtClean="0"/>
              <a:t>«конструктора» программ, в рамках проектных внедрений за отдельные деньги можно так же:</a:t>
            </a:r>
          </a:p>
          <a:p>
            <a:pPr marL="125730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2000" dirty="0" smtClean="0"/>
              <a:t>Подбирать по адресному складу (стеллажи с адресами)</a:t>
            </a:r>
          </a:p>
          <a:p>
            <a:pPr marL="125730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2000" dirty="0" smtClean="0"/>
              <a:t>Подбирать по паллетам, по сериям, </a:t>
            </a:r>
            <a:r>
              <a:rPr lang="ru-RU" sz="2000" dirty="0" err="1" smtClean="0"/>
              <a:t>штрихкодировать</a:t>
            </a:r>
            <a:r>
              <a:rPr lang="ru-RU" sz="2000" dirty="0" smtClean="0"/>
              <a:t> паллеты и коробки</a:t>
            </a:r>
          </a:p>
          <a:p>
            <a:pPr marL="125730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2000" dirty="0" smtClean="0"/>
              <a:t>Складывать подбираемые бутылки в коробки и маркировать эти коробки</a:t>
            </a:r>
          </a:p>
          <a:p>
            <a:pPr marL="125730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2000" dirty="0" smtClean="0"/>
              <a:t>Делать выборочные проверки на пандусе перед погрузкой в транспорт</a:t>
            </a:r>
          </a:p>
          <a:p>
            <a:pPr marL="125730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2000" dirty="0" smtClean="0"/>
              <a:t>И т.п.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4978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 l="2000" t="3000" r="2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kartoteka.ru/images/eds/fsr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142" y="51357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88794" y="2511724"/>
            <a:ext cx="1041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ЕГАИС</a:t>
            </a:r>
            <a:endParaRPr lang="ru-RU" sz="2400" dirty="0"/>
          </a:p>
        </p:txBody>
      </p:sp>
      <p:sp>
        <p:nvSpPr>
          <p:cNvPr id="21" name="Текст 2"/>
          <p:cNvSpPr>
            <a:spLocks noGrp="1"/>
          </p:cNvSpPr>
          <p:nvPr>
            <p:ph idx="1"/>
          </p:nvPr>
        </p:nvSpPr>
        <p:spPr>
          <a:xfrm>
            <a:off x="838200" y="1825625"/>
            <a:ext cx="8940800" cy="4351338"/>
          </a:xfrm>
        </p:spPr>
        <p:txBody>
          <a:bodyPr anchor="ctr">
            <a:normAutofit fontScale="7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3600" dirty="0" smtClean="0"/>
              <a:t>Одна и та же на вид номенклатура (абсолютно идентичные с виду бутылки) могут иметь </a:t>
            </a:r>
            <a:r>
              <a:rPr lang="ru-RU" sz="3600" b="1" dirty="0" smtClean="0"/>
              <a:t>разные коды АП </a:t>
            </a:r>
            <a:r>
              <a:rPr lang="ru-RU" sz="3600" dirty="0" smtClean="0"/>
              <a:t>(потому что разные линии или разные заводы).</a:t>
            </a:r>
          </a:p>
          <a:p>
            <a:pPr marL="0" indent="0">
              <a:lnSpc>
                <a:spcPct val="150000"/>
              </a:lnSpc>
              <a:buNone/>
            </a:pPr>
            <a:endParaRPr lang="ru-RU" sz="3600" dirty="0"/>
          </a:p>
          <a:p>
            <a:pPr marL="0" indent="0">
              <a:lnSpc>
                <a:spcPct val="150000"/>
              </a:lnSpc>
              <a:buNone/>
            </a:pPr>
            <a:r>
              <a:rPr lang="ru-RU" sz="3600" dirty="0" smtClean="0"/>
              <a:t>Разная с виду </a:t>
            </a:r>
            <a:r>
              <a:rPr lang="ru-RU" sz="3600" dirty="0"/>
              <a:t>номенклатура </a:t>
            </a:r>
            <a:r>
              <a:rPr lang="ru-RU" sz="3600" dirty="0" smtClean="0"/>
              <a:t>(бутылки в подарочных коробках и без) </a:t>
            </a:r>
            <a:r>
              <a:rPr lang="ru-RU" sz="3600" dirty="0"/>
              <a:t>могут иметь </a:t>
            </a:r>
            <a:r>
              <a:rPr lang="ru-RU" sz="3600" b="1" dirty="0" smtClean="0"/>
              <a:t>одинаковые </a:t>
            </a:r>
            <a:r>
              <a:rPr lang="ru-RU" sz="3600" b="1" dirty="0"/>
              <a:t>коды АП </a:t>
            </a:r>
            <a:r>
              <a:rPr lang="ru-RU" sz="3600" dirty="0"/>
              <a:t>(потому что </a:t>
            </a:r>
            <a:r>
              <a:rPr lang="ru-RU" sz="3600" dirty="0" smtClean="0"/>
              <a:t>вот так).</a:t>
            </a:r>
            <a:endParaRPr lang="ru-RU" sz="3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ВАЖНО: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982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Проектные </a:t>
            </a:r>
            <a:r>
              <a:rPr lang="ru-RU" dirty="0" smtClean="0"/>
              <a:t>доработки: паллеты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448300" cy="435133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400" dirty="0" smtClean="0"/>
              <a:t>Если продукция на складе лежит большими партиями в паллетах, то неразумно сканировать каждую бутылку.</a:t>
            </a:r>
          </a:p>
          <a:p>
            <a:pPr marL="0" indent="0">
              <a:lnSpc>
                <a:spcPct val="150000"/>
              </a:lnSpc>
              <a:buNone/>
            </a:pPr>
            <a:endParaRPr lang="ru-RU" sz="2400" dirty="0"/>
          </a:p>
          <a:p>
            <a:pPr marL="0" indent="0">
              <a:lnSpc>
                <a:spcPct val="150000"/>
              </a:lnSpc>
              <a:buNone/>
            </a:pPr>
            <a:r>
              <a:rPr lang="ru-RU" sz="2400" dirty="0"/>
              <a:t>Вместо акцизных марок будут сканироваться штрихкоды этикеток паллет.</a:t>
            </a:r>
          </a:p>
        </p:txBody>
      </p:sp>
    </p:spTree>
    <p:extLst>
      <p:ext uri="{BB962C8B-B14F-4D97-AF65-F5344CB8AC3E}">
        <p14:creationId xmlns:p14="http://schemas.microsoft.com/office/powerpoint/2010/main" val="219286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Проектные </a:t>
            </a:r>
            <a:r>
              <a:rPr lang="ru-RU" sz="3600" dirty="0" smtClean="0"/>
              <a:t>доработки: транспортная упаковка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4483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400" dirty="0" smtClean="0"/>
              <a:t>В документе ЕГАИС можно указывать свои пользовательские поля, которые некоторые контрагенты могут использовать для указания штрихкодов транспортной упаковки.</a:t>
            </a:r>
          </a:p>
          <a:p>
            <a:pPr marL="0" indent="0">
              <a:lnSpc>
                <a:spcPct val="150000"/>
              </a:lnSpc>
              <a:buNone/>
            </a:pPr>
            <a:endParaRPr lang="ru-RU" sz="2400" dirty="0"/>
          </a:p>
          <a:p>
            <a:pPr marL="0" indent="0">
              <a:lnSpc>
                <a:spcPct val="150000"/>
              </a:lnSpc>
              <a:buNone/>
            </a:pPr>
            <a:r>
              <a:rPr lang="ru-RU" sz="2400" dirty="0" smtClean="0"/>
              <a:t>Зачем это нужно?  Это нужно, чтобы не перепроверять каждую бутылку во время перегрузки между большими складами.  Вместо акцизных марок будут сканироваться штрихкоды на транспортной упаковке.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684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04316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Mobile SMARTS </a:t>
            </a:r>
            <a:r>
              <a:rPr lang="ru-RU" dirty="0" smtClean="0"/>
              <a:t>позволяет оптовикам и производителям алкоголя выполнять на 100% верные отгрузки алкоголя.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597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Продукты и цены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Оборудование, софт</a:t>
            </a:r>
            <a:endParaRPr lang="ru-RU" dirty="0"/>
          </a:p>
        </p:txBody>
      </p:sp>
      <p:pic>
        <p:nvPicPr>
          <p:cNvPr id="3074" name="Picture 2" descr="http://pngimg.com/upload/small/gold_PNG1103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578" y="2135301"/>
            <a:ext cx="3651872" cy="244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29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Программные продукты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Работа с </a:t>
            </a:r>
            <a:r>
              <a:rPr lang="ru-RU" dirty="0"/>
              <a:t>ЕГАИС </a:t>
            </a:r>
            <a:r>
              <a:rPr lang="ru-RU" dirty="0" smtClean="0"/>
              <a:t>присутствует в следующих программных продуктах на базе </a:t>
            </a:r>
            <a:r>
              <a:rPr lang="en-US" dirty="0" smtClean="0"/>
              <a:t>Mobile SMARTS:</a:t>
            </a:r>
            <a:endParaRPr lang="ru-RU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hlinkClick r:id="rId2"/>
              </a:rPr>
              <a:t>Mobile SMARTS: </a:t>
            </a:r>
            <a:r>
              <a:rPr lang="ru-RU" dirty="0" smtClean="0">
                <a:hlinkClick r:id="rId2"/>
              </a:rPr>
              <a:t>ЕГАИС</a:t>
            </a:r>
            <a:r>
              <a:rPr lang="ru-RU" dirty="0" smtClean="0"/>
              <a:t> (для складов и производств)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hlinkClick r:id="rId3"/>
              </a:rPr>
              <a:t>Mobile SMARTS: </a:t>
            </a:r>
            <a:r>
              <a:rPr lang="ru-RU" dirty="0" smtClean="0">
                <a:hlinkClick r:id="rId3"/>
              </a:rPr>
              <a:t>Магазин 15</a:t>
            </a:r>
            <a:r>
              <a:rPr lang="ru-RU" dirty="0" smtClean="0"/>
              <a:t> (для магазинов)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085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66066"/>
            <a:ext cx="2056134" cy="28575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Лицензии для складов и производств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100" y="1761266"/>
            <a:ext cx="5575301" cy="509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7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03114"/>
            <a:ext cx="2056134" cy="28575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Лицензии для магазинов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500" y="2019300"/>
            <a:ext cx="8445500" cy="284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6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Рекомендованное оборудование</a:t>
            </a:r>
            <a:endParaRPr lang="ru-RU" sz="1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34" y="1687077"/>
            <a:ext cx="1640262" cy="22806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268" y="1733349"/>
            <a:ext cx="1056059" cy="20222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00" y="4357189"/>
            <a:ext cx="1572854" cy="18649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3880" y="4278547"/>
            <a:ext cx="1943598" cy="194359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6226" y="1733349"/>
            <a:ext cx="2031992" cy="19197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7075" y="4570647"/>
            <a:ext cx="1763844" cy="185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7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Совместимое оборудование</a:t>
            </a:r>
            <a:br>
              <a:rPr lang="ru-RU" dirty="0" smtClean="0"/>
            </a:br>
            <a:r>
              <a:rPr lang="ru-RU" sz="1800" dirty="0" smtClean="0"/>
              <a:t>по состоянию на 14 июля 2016 г.</a:t>
            </a:r>
            <a:endParaRPr lang="ru-RU" sz="1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70" y="4138609"/>
            <a:ext cx="1390650" cy="19335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021" y="4103683"/>
            <a:ext cx="1057275" cy="17335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377" y="4095746"/>
            <a:ext cx="895350" cy="1714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817" y="1995487"/>
            <a:ext cx="1533525" cy="18288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928812"/>
            <a:ext cx="1581150" cy="18954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5665" y="1962149"/>
            <a:ext cx="1333500" cy="15811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2176" y="4095746"/>
            <a:ext cx="1647825" cy="16478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5794" y="1685512"/>
            <a:ext cx="1683544" cy="191017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55209" y="4273542"/>
            <a:ext cx="1400175" cy="145732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7286" y="4256074"/>
            <a:ext cx="1552575" cy="14668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51282" y="2108200"/>
            <a:ext cx="1544817" cy="16235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34788" y="2108200"/>
            <a:ext cx="1120596" cy="13785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51838" y="3960354"/>
            <a:ext cx="1388602" cy="19852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06084" y="1987321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0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Оборудование для </a:t>
            </a:r>
            <a:r>
              <a:rPr lang="en-US" dirty="0" smtClean="0"/>
              <a:t>Check Mark 2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sz="1800" dirty="0" smtClean="0"/>
              <a:t>по состоянию на 14 июля 2016 г.</a:t>
            </a:r>
            <a:endParaRPr lang="ru-RU" sz="18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543" y="2959326"/>
            <a:ext cx="1581150" cy="18954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607" y="2959326"/>
            <a:ext cx="1485900" cy="168592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3421" y="3132582"/>
            <a:ext cx="1400175" cy="14573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5510" y="2959326"/>
            <a:ext cx="1676400" cy="1676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76731" y="5769496"/>
            <a:ext cx="5553380" cy="3539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1700" dirty="0" smtClean="0">
                <a:solidFill>
                  <a:srgbClr val="C00000"/>
                </a:solidFill>
              </a:rPr>
              <a:t>Только это оборудование умеет работать с </a:t>
            </a:r>
            <a:r>
              <a:rPr lang="en-US" sz="1700" dirty="0" smtClean="0">
                <a:solidFill>
                  <a:srgbClr val="C00000"/>
                </a:solidFill>
              </a:rPr>
              <a:t>Check Mark 2</a:t>
            </a:r>
            <a:endParaRPr lang="ru-RU" sz="17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48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0344" y="329338"/>
            <a:ext cx="10259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Одинаковые бутылки, но разные коды АП 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" y="6422887"/>
            <a:ext cx="5386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solidFill>
                  <a:schemeClr val="bg1"/>
                </a:solidFill>
              </a:rPr>
              <a:t>* Разные заводы, разные линии одного завода</a:t>
            </a:r>
            <a:endParaRPr lang="ru-RU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3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Если вы освоили эту презентацию, то вы теперь знаете:</a:t>
            </a:r>
          </a:p>
          <a:p>
            <a:pPr marL="900113">
              <a:lnSpc>
                <a:spcPct val="150000"/>
              </a:lnSpc>
            </a:pPr>
            <a:r>
              <a:rPr lang="ru-RU" dirty="0" smtClean="0"/>
              <a:t>Всё, что нужно знать про штрихкоды акцизных марок</a:t>
            </a:r>
          </a:p>
          <a:p>
            <a:pPr marL="900113">
              <a:lnSpc>
                <a:spcPct val="150000"/>
              </a:lnSpc>
            </a:pPr>
            <a:r>
              <a:rPr lang="ru-RU" dirty="0" smtClean="0"/>
              <a:t>Как поставить остатки на баланс ЕГАИС</a:t>
            </a:r>
          </a:p>
          <a:p>
            <a:pPr marL="900113">
              <a:lnSpc>
                <a:spcPct val="150000"/>
              </a:lnSpc>
            </a:pPr>
            <a:r>
              <a:rPr lang="ru-RU" dirty="0" smtClean="0"/>
              <a:t>Как проверять легальность и верность входящих поставок</a:t>
            </a:r>
          </a:p>
          <a:p>
            <a:pPr marL="900113">
              <a:lnSpc>
                <a:spcPct val="150000"/>
              </a:lnSpc>
            </a:pPr>
            <a:r>
              <a:rPr lang="ru-RU" smtClean="0"/>
              <a:t>Как по </a:t>
            </a:r>
            <a:r>
              <a:rPr lang="ru-RU" dirty="0" smtClean="0"/>
              <a:t>всем правилам отгружать алкоголь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563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Вопросы для самопроверки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/>
              <a:t>Есть ли в базе ЕГАИС цены и штрихкоды товара?</a:t>
            </a:r>
          </a:p>
          <a:p>
            <a:pPr>
              <a:lnSpc>
                <a:spcPct val="150000"/>
              </a:lnSpc>
            </a:pPr>
            <a:r>
              <a:rPr lang="ru-RU" sz="2000" dirty="0" smtClean="0"/>
              <a:t>Какие штрихкоды нужно сканировать, чтобы поставить остатки на баланс ЕГАИС?</a:t>
            </a:r>
          </a:p>
          <a:p>
            <a:pPr>
              <a:lnSpc>
                <a:spcPct val="150000"/>
              </a:lnSpc>
            </a:pPr>
            <a:r>
              <a:rPr lang="ru-RU" sz="2000" dirty="0"/>
              <a:t>Какие штрихкоды нужно сканировать, чтобы </a:t>
            </a:r>
            <a:r>
              <a:rPr lang="ru-RU" sz="2000" dirty="0" smtClean="0"/>
              <a:t>проверить входящую поставку?</a:t>
            </a:r>
          </a:p>
          <a:p>
            <a:pPr>
              <a:lnSpc>
                <a:spcPct val="150000"/>
              </a:lnSpc>
            </a:pPr>
            <a:r>
              <a:rPr lang="ru-RU" sz="2000" dirty="0" smtClean="0"/>
              <a:t>Хранятся ли формы А и Б в штрихкодах акцизной марки?</a:t>
            </a:r>
          </a:p>
          <a:p>
            <a:pPr>
              <a:lnSpc>
                <a:spcPct val="150000"/>
              </a:lnSpc>
            </a:pPr>
            <a:r>
              <a:rPr lang="ru-RU" sz="2000" dirty="0"/>
              <a:t>Хранятся ли </a:t>
            </a:r>
            <a:r>
              <a:rPr lang="ru-RU" sz="2000" dirty="0" smtClean="0"/>
              <a:t>дата розлива в штрихкоде </a:t>
            </a:r>
            <a:r>
              <a:rPr lang="ru-RU" sz="2000" dirty="0"/>
              <a:t>акцизной марки</a:t>
            </a:r>
            <a:r>
              <a:rPr lang="ru-RU" sz="2000" dirty="0" smtClean="0"/>
              <a:t>?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ru-RU" sz="2000" dirty="0" smtClean="0"/>
              <a:t>Возможно ли работать с </a:t>
            </a:r>
            <a:r>
              <a:rPr lang="en-US" sz="2000" dirty="0" smtClean="0"/>
              <a:t>Check Mark 2 </a:t>
            </a:r>
            <a:r>
              <a:rPr lang="ru-RU" sz="2000" dirty="0" smtClean="0"/>
              <a:t>со смартфона?</a:t>
            </a:r>
          </a:p>
          <a:p>
            <a:pPr>
              <a:lnSpc>
                <a:spcPct val="150000"/>
              </a:lnSpc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90647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163332"/>
          </a:xfrm>
        </p:spPr>
        <p:txBody>
          <a:bodyPr anchor="b"/>
          <a:lstStyle/>
          <a:p>
            <a:r>
              <a:rPr lang="ru-RU" dirty="0" smtClean="0"/>
              <a:t>Спасибо!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292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winestreet.ru/off-line/goods_file/26749/file_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09"/>
          <a:stretch/>
        </p:blipFill>
        <p:spPr bwMode="auto">
          <a:xfrm>
            <a:off x="1743075" y="1780595"/>
            <a:ext cx="11144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winestreet.ru/off-line/goods_file/26749/file_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8"/>
          <a:stretch/>
        </p:blipFill>
        <p:spPr bwMode="auto">
          <a:xfrm>
            <a:off x="6908799" y="1737128"/>
            <a:ext cx="15271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0344" y="329338"/>
            <a:ext cx="11554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Разные бутылки и цена, но одинаковые коды АП 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" y="6422887"/>
            <a:ext cx="7725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* Например, первоначально импортировались как бутылки без коробок</a:t>
            </a:r>
            <a:endParaRPr lang="ru-RU" i="1" dirty="0"/>
          </a:p>
        </p:txBody>
      </p:sp>
      <p:pic>
        <p:nvPicPr>
          <p:cNvPr id="6" name="Picture 2" descr="https://winestreet.ru/off-line/goods_file/26749/file_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09"/>
          <a:stretch/>
        </p:blipFill>
        <p:spPr bwMode="auto">
          <a:xfrm>
            <a:off x="2390775" y="1780595"/>
            <a:ext cx="11144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winestreet.ru/off-line/goods_file/26749/file_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09"/>
          <a:stretch/>
        </p:blipFill>
        <p:spPr bwMode="auto">
          <a:xfrm>
            <a:off x="3038475" y="1789717"/>
            <a:ext cx="11144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winestreet.ru/off-line/goods_file/26749/file_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8"/>
          <a:stretch/>
        </p:blipFill>
        <p:spPr bwMode="auto">
          <a:xfrm>
            <a:off x="7672386" y="1775228"/>
            <a:ext cx="15271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winestreet.ru/off-line/goods_file/26749/file_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8"/>
          <a:stretch/>
        </p:blipFill>
        <p:spPr bwMode="auto">
          <a:xfrm>
            <a:off x="8661399" y="1775228"/>
            <a:ext cx="15271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21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 l="2000" t="3000" r="2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kartoteka.ru/images/eds/fsr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142" y="51357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88794" y="2511724"/>
            <a:ext cx="1041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ЕГАИС</a:t>
            </a:r>
            <a:endParaRPr lang="ru-RU" sz="2400" dirty="0"/>
          </a:p>
        </p:txBody>
      </p:sp>
      <p:sp>
        <p:nvSpPr>
          <p:cNvPr id="21" name="Текст 2"/>
          <p:cNvSpPr>
            <a:spLocks noGrp="1"/>
          </p:cNvSpPr>
          <p:nvPr>
            <p:ph idx="1"/>
          </p:nvPr>
        </p:nvSpPr>
        <p:spPr>
          <a:xfrm>
            <a:off x="838200" y="1825625"/>
            <a:ext cx="8940800" cy="4351338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3600" dirty="0" smtClean="0"/>
              <a:t>Весь обмен ЕГАИС ведется в кодах АП!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3600" dirty="0" smtClean="0"/>
              <a:t>Штрихкоды не указываются!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3600" dirty="0" smtClean="0"/>
              <a:t>Знакомые артикулы не указываются!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3600" dirty="0" smtClean="0"/>
              <a:t>Только «коды АП»</a:t>
            </a:r>
            <a:r>
              <a:rPr lang="en-US" sz="3600" dirty="0" smtClean="0"/>
              <a:t>.</a:t>
            </a:r>
            <a:endParaRPr lang="ru-RU" sz="3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ВАЖНО: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40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 l="2000" t="3000" r="2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kartoteka.ru/images/eds/fsr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142" y="51357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88794" y="2511724"/>
            <a:ext cx="1041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ЕГАИС</a:t>
            </a:r>
            <a:endParaRPr 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накладной ТТН </a:t>
            </a:r>
            <a:r>
              <a:rPr lang="ru-RU" dirty="0" smtClean="0"/>
              <a:t>ЕГАИС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006680"/>
              </p:ext>
            </p:extLst>
          </p:nvPr>
        </p:nvGraphicFramePr>
        <p:xfrm>
          <a:off x="999520" y="2159001"/>
          <a:ext cx="8207979" cy="3421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9520"/>
                <a:gridCol w="2161135"/>
                <a:gridCol w="1106958"/>
                <a:gridCol w="1095182"/>
                <a:gridCol w="1095184"/>
              </a:tblGrid>
              <a:tr h="530228">
                <a:tc>
                  <a:txBody>
                    <a:bodyPr/>
                    <a:lstStyle/>
                    <a:p>
                      <a:r>
                        <a:rPr lang="ru-RU" dirty="0" smtClean="0"/>
                        <a:t>Код АП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Кол-во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Крепость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Объем</a:t>
                      </a:r>
                      <a:endParaRPr lang="ru-RU" dirty="0"/>
                    </a:p>
                  </a:txBody>
                  <a:tcPr/>
                </a:tc>
              </a:tr>
              <a:tr h="530228">
                <a:tc>
                  <a:txBody>
                    <a:bodyPr/>
                    <a:lstStyle/>
                    <a:p>
                      <a:r>
                        <a:rPr lang="ru-RU" dirty="0" smtClean="0"/>
                        <a:t>АП-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000104</a:t>
                      </a:r>
                      <a:r>
                        <a:rPr lang="ru-RU" sz="1800" b="0" i="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310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0001215483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Водка «Ручеек»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40%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0,5 л</a:t>
                      </a:r>
                      <a:endParaRPr lang="ru-RU" dirty="0"/>
                    </a:p>
                  </a:txBody>
                  <a:tcPr/>
                </a:tc>
              </a:tr>
              <a:tr h="9151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АП-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000104</a:t>
                      </a:r>
                      <a:r>
                        <a:rPr lang="ru-RU" sz="1800" b="0" i="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322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2001215483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Водка «Ручеек»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207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40%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0,5 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</a:tr>
              <a:tr h="9151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АП-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000104</a:t>
                      </a:r>
                      <a:r>
                        <a:rPr lang="ru-RU" sz="1800" b="0" i="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313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0001215483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Водка «Ручеек»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40%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0,5 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</a:tr>
              <a:tr h="5302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…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38200" y="2015613"/>
            <a:ext cx="6162368" cy="370676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83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 нарушения и ошибки - штрафы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Например: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по данным ЕГАИС на остатках бутылки одного завода, </a:t>
            </a:r>
          </a:p>
          <a:p>
            <a:pPr marL="0" indent="0" algn="ctr">
              <a:buNone/>
            </a:pPr>
            <a:r>
              <a:rPr lang="ru-RU" dirty="0" smtClean="0"/>
              <a:t>а по факту другого.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 smtClean="0"/>
              <a:t>по документам ТТН ЕГАИС приняли одно, </a:t>
            </a:r>
          </a:p>
          <a:p>
            <a:pPr marL="0" indent="0" algn="ctr">
              <a:buNone/>
            </a:pPr>
            <a:r>
              <a:rPr lang="ru-RU" dirty="0" smtClean="0"/>
              <a:t>а через кассу продали другое.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 smtClean="0"/>
              <a:t>и т.п.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019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Содержание</a:t>
            </a:r>
            <a:endParaRPr lang="ru-RU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hlinkClick r:id="rId2" action="ppaction://hlinksldjump"/>
              </a:rPr>
              <a:t>О системе ЕГАИС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>
                <a:hlinkClick r:id="rId3" action="ppaction://hlinksldjump"/>
              </a:rPr>
              <a:t>Про акцизные марки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>
                <a:hlinkClick r:id="rId4" action="ppaction://hlinksldjump"/>
              </a:rPr>
              <a:t>Про </a:t>
            </a:r>
            <a:r>
              <a:rPr lang="en-US" dirty="0" smtClean="0">
                <a:hlinkClick r:id="rId4" action="ppaction://hlinksldjump"/>
              </a:rPr>
              <a:t>Mobile SMARTS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ru-RU" dirty="0" smtClean="0">
                <a:hlinkClick r:id="rId5" action="ppaction://hlinksldjump"/>
              </a:rPr>
              <a:t>Постановка на баланс ЕГАИС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>
                <a:hlinkClick r:id="rId6" action="ppaction://hlinksldjump"/>
              </a:rPr>
              <a:t>Проверка поступления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>
                <a:hlinkClick r:id="rId7" action="ppaction://hlinksldjump"/>
              </a:rPr>
              <a:t>Проверка легальности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>
                <a:hlinkClick r:id="rId8" action="ppaction://hlinksldjump"/>
              </a:rPr>
              <a:t>Отгрузка алкоголя</a:t>
            </a:r>
            <a:endParaRPr lang="ru-RU" dirty="0" smtClean="0"/>
          </a:p>
          <a:p>
            <a:pPr>
              <a:lnSpc>
                <a:spcPct val="150000"/>
              </a:lnSpc>
            </a:pPr>
            <a:endParaRPr lang="ru-RU" dirty="0" smtClean="0"/>
          </a:p>
          <a:p>
            <a:pPr>
              <a:lnSpc>
                <a:spcPct val="15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348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за код АП?  Где взять?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3200" dirty="0" smtClean="0"/>
              <a:t>Код АП содержится в штрихкоде акцизной марки!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3487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75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875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 10"/>
          <p:cNvSpPr/>
          <p:nvPr/>
        </p:nvSpPr>
        <p:spPr>
          <a:xfrm>
            <a:off x="7490955" y="2342853"/>
            <a:ext cx="3128222" cy="1437421"/>
          </a:xfrm>
          <a:custGeom>
            <a:avLst/>
            <a:gdLst>
              <a:gd name="connsiteX0" fmla="*/ 382948 w 3078718"/>
              <a:gd name="connsiteY0" fmla="*/ 330995 h 1431251"/>
              <a:gd name="connsiteX1" fmla="*/ 205148 w 3078718"/>
              <a:gd name="connsiteY1" fmla="*/ 559595 h 1431251"/>
              <a:gd name="connsiteX2" fmla="*/ 1119548 w 3078718"/>
              <a:gd name="connsiteY2" fmla="*/ 1423195 h 1431251"/>
              <a:gd name="connsiteX3" fmla="*/ 3037248 w 3078718"/>
              <a:gd name="connsiteY3" fmla="*/ 940595 h 1431251"/>
              <a:gd name="connsiteX4" fmla="*/ 2262548 w 3078718"/>
              <a:gd name="connsiteY4" fmla="*/ 102395 h 1431251"/>
              <a:gd name="connsiteX5" fmla="*/ 255948 w 3078718"/>
              <a:gd name="connsiteY5" fmla="*/ 76995 h 1431251"/>
              <a:gd name="connsiteX6" fmla="*/ 27348 w 3078718"/>
              <a:gd name="connsiteY6" fmla="*/ 673895 h 1431251"/>
              <a:gd name="connsiteX7" fmla="*/ 27348 w 3078718"/>
              <a:gd name="connsiteY7" fmla="*/ 673895 h 1431251"/>
              <a:gd name="connsiteX8" fmla="*/ 40048 w 3078718"/>
              <a:gd name="connsiteY8" fmla="*/ 724695 h 1431251"/>
              <a:gd name="connsiteX0" fmla="*/ 528114 w 3223884"/>
              <a:gd name="connsiteY0" fmla="*/ 373292 h 1473548"/>
              <a:gd name="connsiteX1" fmla="*/ 350314 w 3223884"/>
              <a:gd name="connsiteY1" fmla="*/ 601892 h 1473548"/>
              <a:gd name="connsiteX2" fmla="*/ 1264714 w 3223884"/>
              <a:gd name="connsiteY2" fmla="*/ 1465492 h 1473548"/>
              <a:gd name="connsiteX3" fmla="*/ 3182414 w 3223884"/>
              <a:gd name="connsiteY3" fmla="*/ 982892 h 1473548"/>
              <a:gd name="connsiteX4" fmla="*/ 2407714 w 3223884"/>
              <a:gd name="connsiteY4" fmla="*/ 144692 h 1473548"/>
              <a:gd name="connsiteX5" fmla="*/ 401114 w 3223884"/>
              <a:gd name="connsiteY5" fmla="*/ 119292 h 1473548"/>
              <a:gd name="connsiteX6" fmla="*/ 172514 w 3223884"/>
              <a:gd name="connsiteY6" fmla="*/ 716192 h 1473548"/>
              <a:gd name="connsiteX7" fmla="*/ 172514 w 3223884"/>
              <a:gd name="connsiteY7" fmla="*/ 716192 h 1473548"/>
              <a:gd name="connsiteX8" fmla="*/ 185214 w 3223884"/>
              <a:gd name="connsiteY8" fmla="*/ 766992 h 1473548"/>
              <a:gd name="connsiteX0" fmla="*/ 528114 w 3322564"/>
              <a:gd name="connsiteY0" fmla="*/ 373292 h 1488158"/>
              <a:gd name="connsiteX1" fmla="*/ 350314 w 3322564"/>
              <a:gd name="connsiteY1" fmla="*/ 601892 h 1488158"/>
              <a:gd name="connsiteX2" fmla="*/ 1264714 w 3322564"/>
              <a:gd name="connsiteY2" fmla="*/ 1465492 h 1488158"/>
              <a:gd name="connsiteX3" fmla="*/ 3182414 w 3322564"/>
              <a:gd name="connsiteY3" fmla="*/ 982892 h 1488158"/>
              <a:gd name="connsiteX4" fmla="*/ 2407714 w 3322564"/>
              <a:gd name="connsiteY4" fmla="*/ 144692 h 1488158"/>
              <a:gd name="connsiteX5" fmla="*/ 401114 w 3322564"/>
              <a:gd name="connsiteY5" fmla="*/ 119292 h 1488158"/>
              <a:gd name="connsiteX6" fmla="*/ 172514 w 3322564"/>
              <a:gd name="connsiteY6" fmla="*/ 716192 h 1488158"/>
              <a:gd name="connsiteX7" fmla="*/ 172514 w 3322564"/>
              <a:gd name="connsiteY7" fmla="*/ 716192 h 1488158"/>
              <a:gd name="connsiteX8" fmla="*/ 185214 w 3322564"/>
              <a:gd name="connsiteY8" fmla="*/ 766992 h 1488158"/>
              <a:gd name="connsiteX0" fmla="*/ 528114 w 3322564"/>
              <a:gd name="connsiteY0" fmla="*/ 373292 h 1514118"/>
              <a:gd name="connsiteX1" fmla="*/ 350314 w 3322564"/>
              <a:gd name="connsiteY1" fmla="*/ 601892 h 1514118"/>
              <a:gd name="connsiteX2" fmla="*/ 1264714 w 3322564"/>
              <a:gd name="connsiteY2" fmla="*/ 1465492 h 1514118"/>
              <a:gd name="connsiteX3" fmla="*/ 3182414 w 3322564"/>
              <a:gd name="connsiteY3" fmla="*/ 982892 h 1514118"/>
              <a:gd name="connsiteX4" fmla="*/ 2407714 w 3322564"/>
              <a:gd name="connsiteY4" fmla="*/ 144692 h 1514118"/>
              <a:gd name="connsiteX5" fmla="*/ 401114 w 3322564"/>
              <a:gd name="connsiteY5" fmla="*/ 119292 h 1514118"/>
              <a:gd name="connsiteX6" fmla="*/ 172514 w 3322564"/>
              <a:gd name="connsiteY6" fmla="*/ 716192 h 1514118"/>
              <a:gd name="connsiteX7" fmla="*/ 172514 w 3322564"/>
              <a:gd name="connsiteY7" fmla="*/ 716192 h 1514118"/>
              <a:gd name="connsiteX8" fmla="*/ 185214 w 3322564"/>
              <a:gd name="connsiteY8" fmla="*/ 766992 h 1514118"/>
              <a:gd name="connsiteX0" fmla="*/ 528114 w 3372066"/>
              <a:gd name="connsiteY0" fmla="*/ 398024 h 1538850"/>
              <a:gd name="connsiteX1" fmla="*/ 350314 w 3372066"/>
              <a:gd name="connsiteY1" fmla="*/ 626624 h 1538850"/>
              <a:gd name="connsiteX2" fmla="*/ 1264714 w 3372066"/>
              <a:gd name="connsiteY2" fmla="*/ 1490224 h 1538850"/>
              <a:gd name="connsiteX3" fmla="*/ 3182414 w 3372066"/>
              <a:gd name="connsiteY3" fmla="*/ 1007624 h 1538850"/>
              <a:gd name="connsiteX4" fmla="*/ 2407714 w 3372066"/>
              <a:gd name="connsiteY4" fmla="*/ 169424 h 1538850"/>
              <a:gd name="connsiteX5" fmla="*/ 401114 w 3372066"/>
              <a:gd name="connsiteY5" fmla="*/ 144024 h 1538850"/>
              <a:gd name="connsiteX6" fmla="*/ 172514 w 3372066"/>
              <a:gd name="connsiteY6" fmla="*/ 740924 h 1538850"/>
              <a:gd name="connsiteX7" fmla="*/ 172514 w 3372066"/>
              <a:gd name="connsiteY7" fmla="*/ 740924 h 1538850"/>
              <a:gd name="connsiteX8" fmla="*/ 185214 w 3372066"/>
              <a:gd name="connsiteY8" fmla="*/ 791724 h 1538850"/>
              <a:gd name="connsiteX0" fmla="*/ 528114 w 3303014"/>
              <a:gd name="connsiteY0" fmla="*/ 352546 h 1493372"/>
              <a:gd name="connsiteX1" fmla="*/ 350314 w 3303014"/>
              <a:gd name="connsiteY1" fmla="*/ 581146 h 1493372"/>
              <a:gd name="connsiteX2" fmla="*/ 1264714 w 3303014"/>
              <a:gd name="connsiteY2" fmla="*/ 1444746 h 1493372"/>
              <a:gd name="connsiteX3" fmla="*/ 3182414 w 3303014"/>
              <a:gd name="connsiteY3" fmla="*/ 962146 h 1493372"/>
              <a:gd name="connsiteX4" fmla="*/ 2407714 w 3303014"/>
              <a:gd name="connsiteY4" fmla="*/ 123946 h 1493372"/>
              <a:gd name="connsiteX5" fmla="*/ 401114 w 3303014"/>
              <a:gd name="connsiteY5" fmla="*/ 98546 h 1493372"/>
              <a:gd name="connsiteX6" fmla="*/ 172514 w 3303014"/>
              <a:gd name="connsiteY6" fmla="*/ 695446 h 1493372"/>
              <a:gd name="connsiteX7" fmla="*/ 172514 w 3303014"/>
              <a:gd name="connsiteY7" fmla="*/ 695446 h 1493372"/>
              <a:gd name="connsiteX8" fmla="*/ 185214 w 3303014"/>
              <a:gd name="connsiteY8" fmla="*/ 746246 h 1493372"/>
              <a:gd name="connsiteX0" fmla="*/ 528114 w 3303014"/>
              <a:gd name="connsiteY0" fmla="*/ 352546 h 1493372"/>
              <a:gd name="connsiteX1" fmla="*/ 350314 w 3303014"/>
              <a:gd name="connsiteY1" fmla="*/ 581146 h 1493372"/>
              <a:gd name="connsiteX2" fmla="*/ 1264714 w 3303014"/>
              <a:gd name="connsiteY2" fmla="*/ 1444746 h 1493372"/>
              <a:gd name="connsiteX3" fmla="*/ 3182414 w 3303014"/>
              <a:gd name="connsiteY3" fmla="*/ 962146 h 1493372"/>
              <a:gd name="connsiteX4" fmla="*/ 2407714 w 3303014"/>
              <a:gd name="connsiteY4" fmla="*/ 123946 h 1493372"/>
              <a:gd name="connsiteX5" fmla="*/ 401114 w 3303014"/>
              <a:gd name="connsiteY5" fmla="*/ 98546 h 1493372"/>
              <a:gd name="connsiteX6" fmla="*/ 172514 w 3303014"/>
              <a:gd name="connsiteY6" fmla="*/ 695446 h 1493372"/>
              <a:gd name="connsiteX7" fmla="*/ 172514 w 3303014"/>
              <a:gd name="connsiteY7" fmla="*/ 695446 h 1493372"/>
              <a:gd name="connsiteX8" fmla="*/ 185214 w 3303014"/>
              <a:gd name="connsiteY8" fmla="*/ 746246 h 1493372"/>
              <a:gd name="connsiteX0" fmla="*/ 528114 w 3303014"/>
              <a:gd name="connsiteY0" fmla="*/ 352546 h 1467412"/>
              <a:gd name="connsiteX1" fmla="*/ 286814 w 3303014"/>
              <a:gd name="connsiteY1" fmla="*/ 581146 h 1467412"/>
              <a:gd name="connsiteX2" fmla="*/ 1264714 w 3303014"/>
              <a:gd name="connsiteY2" fmla="*/ 1444746 h 1467412"/>
              <a:gd name="connsiteX3" fmla="*/ 3182414 w 3303014"/>
              <a:gd name="connsiteY3" fmla="*/ 962146 h 1467412"/>
              <a:gd name="connsiteX4" fmla="*/ 2407714 w 3303014"/>
              <a:gd name="connsiteY4" fmla="*/ 123946 h 1467412"/>
              <a:gd name="connsiteX5" fmla="*/ 401114 w 3303014"/>
              <a:gd name="connsiteY5" fmla="*/ 98546 h 1467412"/>
              <a:gd name="connsiteX6" fmla="*/ 172514 w 3303014"/>
              <a:gd name="connsiteY6" fmla="*/ 695446 h 1467412"/>
              <a:gd name="connsiteX7" fmla="*/ 172514 w 3303014"/>
              <a:gd name="connsiteY7" fmla="*/ 695446 h 1467412"/>
              <a:gd name="connsiteX8" fmla="*/ 185214 w 3303014"/>
              <a:gd name="connsiteY8" fmla="*/ 746246 h 1467412"/>
              <a:gd name="connsiteX0" fmla="*/ 528114 w 3214080"/>
              <a:gd name="connsiteY0" fmla="*/ 352546 h 1289805"/>
              <a:gd name="connsiteX1" fmla="*/ 286814 w 3214080"/>
              <a:gd name="connsiteY1" fmla="*/ 581146 h 1289805"/>
              <a:gd name="connsiteX2" fmla="*/ 1277414 w 3214080"/>
              <a:gd name="connsiteY2" fmla="*/ 1277145 h 1289805"/>
              <a:gd name="connsiteX3" fmla="*/ 3182414 w 3214080"/>
              <a:gd name="connsiteY3" fmla="*/ 962146 h 1289805"/>
              <a:gd name="connsiteX4" fmla="*/ 2407714 w 3214080"/>
              <a:gd name="connsiteY4" fmla="*/ 123946 h 1289805"/>
              <a:gd name="connsiteX5" fmla="*/ 401114 w 3214080"/>
              <a:gd name="connsiteY5" fmla="*/ 98546 h 1289805"/>
              <a:gd name="connsiteX6" fmla="*/ 172514 w 3214080"/>
              <a:gd name="connsiteY6" fmla="*/ 695446 h 1289805"/>
              <a:gd name="connsiteX7" fmla="*/ 172514 w 3214080"/>
              <a:gd name="connsiteY7" fmla="*/ 695446 h 1289805"/>
              <a:gd name="connsiteX8" fmla="*/ 185214 w 3214080"/>
              <a:gd name="connsiteY8" fmla="*/ 746246 h 1289805"/>
              <a:gd name="connsiteX0" fmla="*/ 528114 w 3214080"/>
              <a:gd name="connsiteY0" fmla="*/ 352546 h 1300119"/>
              <a:gd name="connsiteX1" fmla="*/ 286814 w 3214080"/>
              <a:gd name="connsiteY1" fmla="*/ 581146 h 1300119"/>
              <a:gd name="connsiteX2" fmla="*/ 1277414 w 3214080"/>
              <a:gd name="connsiteY2" fmla="*/ 1277145 h 1300119"/>
              <a:gd name="connsiteX3" fmla="*/ 3182414 w 3214080"/>
              <a:gd name="connsiteY3" fmla="*/ 962146 h 1300119"/>
              <a:gd name="connsiteX4" fmla="*/ 2407714 w 3214080"/>
              <a:gd name="connsiteY4" fmla="*/ 123946 h 1300119"/>
              <a:gd name="connsiteX5" fmla="*/ 401114 w 3214080"/>
              <a:gd name="connsiteY5" fmla="*/ 98546 h 1300119"/>
              <a:gd name="connsiteX6" fmla="*/ 172514 w 3214080"/>
              <a:gd name="connsiteY6" fmla="*/ 695446 h 1300119"/>
              <a:gd name="connsiteX7" fmla="*/ 172514 w 3214080"/>
              <a:gd name="connsiteY7" fmla="*/ 695446 h 1300119"/>
              <a:gd name="connsiteX8" fmla="*/ 185214 w 3214080"/>
              <a:gd name="connsiteY8" fmla="*/ 746246 h 1300119"/>
              <a:gd name="connsiteX0" fmla="*/ 528114 w 3221793"/>
              <a:gd name="connsiteY0" fmla="*/ 352546 h 1261163"/>
              <a:gd name="connsiteX1" fmla="*/ 286814 w 3221793"/>
              <a:gd name="connsiteY1" fmla="*/ 581146 h 1261163"/>
              <a:gd name="connsiteX2" fmla="*/ 1112314 w 3221793"/>
              <a:gd name="connsiteY2" fmla="*/ 1235245 h 1261163"/>
              <a:gd name="connsiteX3" fmla="*/ 3182414 w 3221793"/>
              <a:gd name="connsiteY3" fmla="*/ 962146 h 1261163"/>
              <a:gd name="connsiteX4" fmla="*/ 2407714 w 3221793"/>
              <a:gd name="connsiteY4" fmla="*/ 123946 h 1261163"/>
              <a:gd name="connsiteX5" fmla="*/ 401114 w 3221793"/>
              <a:gd name="connsiteY5" fmla="*/ 98546 h 1261163"/>
              <a:gd name="connsiteX6" fmla="*/ 172514 w 3221793"/>
              <a:gd name="connsiteY6" fmla="*/ 695446 h 1261163"/>
              <a:gd name="connsiteX7" fmla="*/ 172514 w 3221793"/>
              <a:gd name="connsiteY7" fmla="*/ 695446 h 1261163"/>
              <a:gd name="connsiteX8" fmla="*/ 185214 w 3221793"/>
              <a:gd name="connsiteY8" fmla="*/ 746246 h 1261163"/>
              <a:gd name="connsiteX0" fmla="*/ 528114 w 3221793"/>
              <a:gd name="connsiteY0" fmla="*/ 352546 h 1239123"/>
              <a:gd name="connsiteX1" fmla="*/ 274114 w 3221793"/>
              <a:gd name="connsiteY1" fmla="*/ 801122 h 1239123"/>
              <a:gd name="connsiteX2" fmla="*/ 1112314 w 3221793"/>
              <a:gd name="connsiteY2" fmla="*/ 1235245 h 1239123"/>
              <a:gd name="connsiteX3" fmla="*/ 3182414 w 3221793"/>
              <a:gd name="connsiteY3" fmla="*/ 962146 h 1239123"/>
              <a:gd name="connsiteX4" fmla="*/ 2407714 w 3221793"/>
              <a:gd name="connsiteY4" fmla="*/ 123946 h 1239123"/>
              <a:gd name="connsiteX5" fmla="*/ 401114 w 3221793"/>
              <a:gd name="connsiteY5" fmla="*/ 98546 h 1239123"/>
              <a:gd name="connsiteX6" fmla="*/ 172514 w 3221793"/>
              <a:gd name="connsiteY6" fmla="*/ 695446 h 1239123"/>
              <a:gd name="connsiteX7" fmla="*/ 172514 w 3221793"/>
              <a:gd name="connsiteY7" fmla="*/ 695446 h 1239123"/>
              <a:gd name="connsiteX8" fmla="*/ 185214 w 3221793"/>
              <a:gd name="connsiteY8" fmla="*/ 746246 h 1239123"/>
              <a:gd name="connsiteX0" fmla="*/ 607541 w 3313102"/>
              <a:gd name="connsiteY0" fmla="*/ 287789 h 1174366"/>
              <a:gd name="connsiteX1" fmla="*/ 353541 w 3313102"/>
              <a:gd name="connsiteY1" fmla="*/ 736365 h 1174366"/>
              <a:gd name="connsiteX2" fmla="*/ 1191741 w 3313102"/>
              <a:gd name="connsiteY2" fmla="*/ 1170488 h 1174366"/>
              <a:gd name="connsiteX3" fmla="*/ 3261841 w 3313102"/>
              <a:gd name="connsiteY3" fmla="*/ 897389 h 1174366"/>
              <a:gd name="connsiteX4" fmla="*/ 2487141 w 3313102"/>
              <a:gd name="connsiteY4" fmla="*/ 59189 h 1174366"/>
              <a:gd name="connsiteX5" fmla="*/ 353541 w 3313102"/>
              <a:gd name="connsiteY5" fmla="*/ 201390 h 1174366"/>
              <a:gd name="connsiteX6" fmla="*/ 251941 w 3313102"/>
              <a:gd name="connsiteY6" fmla="*/ 630689 h 1174366"/>
              <a:gd name="connsiteX7" fmla="*/ 251941 w 3313102"/>
              <a:gd name="connsiteY7" fmla="*/ 630689 h 1174366"/>
              <a:gd name="connsiteX8" fmla="*/ 264641 w 3313102"/>
              <a:gd name="connsiteY8" fmla="*/ 681489 h 1174366"/>
              <a:gd name="connsiteX0" fmla="*/ 607541 w 3313102"/>
              <a:gd name="connsiteY0" fmla="*/ 287789 h 1174366"/>
              <a:gd name="connsiteX1" fmla="*/ 353541 w 3313102"/>
              <a:gd name="connsiteY1" fmla="*/ 736365 h 1174366"/>
              <a:gd name="connsiteX2" fmla="*/ 1191741 w 3313102"/>
              <a:gd name="connsiteY2" fmla="*/ 1170488 h 1174366"/>
              <a:gd name="connsiteX3" fmla="*/ 3261841 w 3313102"/>
              <a:gd name="connsiteY3" fmla="*/ 897389 h 1174366"/>
              <a:gd name="connsiteX4" fmla="*/ 2487141 w 3313102"/>
              <a:gd name="connsiteY4" fmla="*/ 59189 h 1174366"/>
              <a:gd name="connsiteX5" fmla="*/ 353541 w 3313102"/>
              <a:gd name="connsiteY5" fmla="*/ 201390 h 1174366"/>
              <a:gd name="connsiteX6" fmla="*/ 251941 w 3313102"/>
              <a:gd name="connsiteY6" fmla="*/ 630689 h 1174366"/>
              <a:gd name="connsiteX7" fmla="*/ 251941 w 3313102"/>
              <a:gd name="connsiteY7" fmla="*/ 630689 h 1174366"/>
              <a:gd name="connsiteX8" fmla="*/ 239241 w 3313102"/>
              <a:gd name="connsiteY8" fmla="*/ 1006216 h 1174366"/>
              <a:gd name="connsiteX0" fmla="*/ 608073 w 3313634"/>
              <a:gd name="connsiteY0" fmla="*/ 287789 h 1174366"/>
              <a:gd name="connsiteX1" fmla="*/ 354073 w 3313634"/>
              <a:gd name="connsiteY1" fmla="*/ 736365 h 1174366"/>
              <a:gd name="connsiteX2" fmla="*/ 1192273 w 3313634"/>
              <a:gd name="connsiteY2" fmla="*/ 1170488 h 1174366"/>
              <a:gd name="connsiteX3" fmla="*/ 3262373 w 3313634"/>
              <a:gd name="connsiteY3" fmla="*/ 897389 h 1174366"/>
              <a:gd name="connsiteX4" fmla="*/ 2487673 w 3313634"/>
              <a:gd name="connsiteY4" fmla="*/ 59189 h 1174366"/>
              <a:gd name="connsiteX5" fmla="*/ 354073 w 3313634"/>
              <a:gd name="connsiteY5" fmla="*/ 201390 h 1174366"/>
              <a:gd name="connsiteX6" fmla="*/ 252473 w 3313634"/>
              <a:gd name="connsiteY6" fmla="*/ 630689 h 1174366"/>
              <a:gd name="connsiteX7" fmla="*/ 265173 w 3313634"/>
              <a:gd name="connsiteY7" fmla="*/ 882090 h 1174366"/>
              <a:gd name="connsiteX8" fmla="*/ 239773 w 3313634"/>
              <a:gd name="connsiteY8" fmla="*/ 1006216 h 1174366"/>
              <a:gd name="connsiteX0" fmla="*/ 544557 w 3250118"/>
              <a:gd name="connsiteY0" fmla="*/ 270195 h 1156772"/>
              <a:gd name="connsiteX1" fmla="*/ 290557 w 3250118"/>
              <a:gd name="connsiteY1" fmla="*/ 718771 h 1156772"/>
              <a:gd name="connsiteX2" fmla="*/ 1128757 w 3250118"/>
              <a:gd name="connsiteY2" fmla="*/ 1152894 h 1156772"/>
              <a:gd name="connsiteX3" fmla="*/ 3198857 w 3250118"/>
              <a:gd name="connsiteY3" fmla="*/ 879795 h 1156772"/>
              <a:gd name="connsiteX4" fmla="*/ 2424157 w 3250118"/>
              <a:gd name="connsiteY4" fmla="*/ 41595 h 1156772"/>
              <a:gd name="connsiteX5" fmla="*/ 290557 w 3250118"/>
              <a:gd name="connsiteY5" fmla="*/ 183796 h 1156772"/>
              <a:gd name="connsiteX6" fmla="*/ 11157 w 3250118"/>
              <a:gd name="connsiteY6" fmla="*/ 675945 h 1156772"/>
              <a:gd name="connsiteX7" fmla="*/ 201657 w 3250118"/>
              <a:gd name="connsiteY7" fmla="*/ 864496 h 1156772"/>
              <a:gd name="connsiteX8" fmla="*/ 176257 w 3250118"/>
              <a:gd name="connsiteY8" fmla="*/ 988622 h 1156772"/>
              <a:gd name="connsiteX0" fmla="*/ 542709 w 3248270"/>
              <a:gd name="connsiteY0" fmla="*/ 270195 h 1156772"/>
              <a:gd name="connsiteX1" fmla="*/ 288709 w 3248270"/>
              <a:gd name="connsiteY1" fmla="*/ 718771 h 1156772"/>
              <a:gd name="connsiteX2" fmla="*/ 1126909 w 3248270"/>
              <a:gd name="connsiteY2" fmla="*/ 1152894 h 1156772"/>
              <a:gd name="connsiteX3" fmla="*/ 3197009 w 3248270"/>
              <a:gd name="connsiteY3" fmla="*/ 879795 h 1156772"/>
              <a:gd name="connsiteX4" fmla="*/ 2422309 w 3248270"/>
              <a:gd name="connsiteY4" fmla="*/ 41595 h 1156772"/>
              <a:gd name="connsiteX5" fmla="*/ 288709 w 3248270"/>
              <a:gd name="connsiteY5" fmla="*/ 183796 h 1156772"/>
              <a:gd name="connsiteX6" fmla="*/ 9309 w 3248270"/>
              <a:gd name="connsiteY6" fmla="*/ 675945 h 1156772"/>
              <a:gd name="connsiteX7" fmla="*/ 174409 w 3248270"/>
              <a:gd name="connsiteY7" fmla="*/ 988622 h 1156772"/>
              <a:gd name="connsiteX0" fmla="*/ 542709 w 3248270"/>
              <a:gd name="connsiteY0" fmla="*/ 270195 h 1156772"/>
              <a:gd name="connsiteX1" fmla="*/ 288709 w 3248270"/>
              <a:gd name="connsiteY1" fmla="*/ 718771 h 1156772"/>
              <a:gd name="connsiteX2" fmla="*/ 1126909 w 3248270"/>
              <a:gd name="connsiteY2" fmla="*/ 1152894 h 1156772"/>
              <a:gd name="connsiteX3" fmla="*/ 3197009 w 3248270"/>
              <a:gd name="connsiteY3" fmla="*/ 879795 h 1156772"/>
              <a:gd name="connsiteX4" fmla="*/ 2422309 w 3248270"/>
              <a:gd name="connsiteY4" fmla="*/ 41595 h 1156772"/>
              <a:gd name="connsiteX5" fmla="*/ 288709 w 3248270"/>
              <a:gd name="connsiteY5" fmla="*/ 183796 h 1156772"/>
              <a:gd name="connsiteX6" fmla="*/ 9309 w 3248270"/>
              <a:gd name="connsiteY6" fmla="*/ 675945 h 1156772"/>
              <a:gd name="connsiteX0" fmla="*/ 615548 w 3321109"/>
              <a:gd name="connsiteY0" fmla="*/ 270195 h 1156772"/>
              <a:gd name="connsiteX1" fmla="*/ 361548 w 3321109"/>
              <a:gd name="connsiteY1" fmla="*/ 718771 h 1156772"/>
              <a:gd name="connsiteX2" fmla="*/ 1199748 w 3321109"/>
              <a:gd name="connsiteY2" fmla="*/ 1152894 h 1156772"/>
              <a:gd name="connsiteX3" fmla="*/ 3269848 w 3321109"/>
              <a:gd name="connsiteY3" fmla="*/ 879795 h 1156772"/>
              <a:gd name="connsiteX4" fmla="*/ 2495148 w 3321109"/>
              <a:gd name="connsiteY4" fmla="*/ 41595 h 1156772"/>
              <a:gd name="connsiteX5" fmla="*/ 361548 w 3321109"/>
              <a:gd name="connsiteY5" fmla="*/ 183796 h 1156772"/>
              <a:gd name="connsiteX6" fmla="*/ 82148 w 3321109"/>
              <a:gd name="connsiteY6" fmla="*/ 675945 h 1156772"/>
              <a:gd name="connsiteX0" fmla="*/ 479379 w 3184940"/>
              <a:gd name="connsiteY0" fmla="*/ 269450 h 1156027"/>
              <a:gd name="connsiteX1" fmla="*/ 225379 w 3184940"/>
              <a:gd name="connsiteY1" fmla="*/ 718026 h 1156027"/>
              <a:gd name="connsiteX2" fmla="*/ 1063579 w 3184940"/>
              <a:gd name="connsiteY2" fmla="*/ 1152149 h 1156027"/>
              <a:gd name="connsiteX3" fmla="*/ 3133679 w 3184940"/>
              <a:gd name="connsiteY3" fmla="*/ 879050 h 1156027"/>
              <a:gd name="connsiteX4" fmla="*/ 2358979 w 3184940"/>
              <a:gd name="connsiteY4" fmla="*/ 40850 h 1156027"/>
              <a:gd name="connsiteX5" fmla="*/ 225379 w 3184940"/>
              <a:gd name="connsiteY5" fmla="*/ 183051 h 1156027"/>
              <a:gd name="connsiteX6" fmla="*/ 161879 w 3184940"/>
              <a:gd name="connsiteY6" fmla="*/ 643775 h 1156027"/>
              <a:gd name="connsiteX0" fmla="*/ 358604 w 3059838"/>
              <a:gd name="connsiteY0" fmla="*/ 283275 h 1169852"/>
              <a:gd name="connsiteX1" fmla="*/ 104604 w 3059838"/>
              <a:gd name="connsiteY1" fmla="*/ 731851 h 1169852"/>
              <a:gd name="connsiteX2" fmla="*/ 942804 w 3059838"/>
              <a:gd name="connsiteY2" fmla="*/ 1165974 h 1169852"/>
              <a:gd name="connsiteX3" fmla="*/ 3012904 w 3059838"/>
              <a:gd name="connsiteY3" fmla="*/ 892875 h 1169852"/>
              <a:gd name="connsiteX4" fmla="*/ 2238204 w 3059838"/>
              <a:gd name="connsiteY4" fmla="*/ 54675 h 1169852"/>
              <a:gd name="connsiteX5" fmla="*/ 523704 w 3059838"/>
              <a:gd name="connsiteY5" fmla="*/ 144501 h 1169852"/>
              <a:gd name="connsiteX6" fmla="*/ 41104 w 3059838"/>
              <a:gd name="connsiteY6" fmla="*/ 657600 h 1169852"/>
              <a:gd name="connsiteX0" fmla="*/ 358604 w 3128222"/>
              <a:gd name="connsiteY0" fmla="*/ 283275 h 1185594"/>
              <a:gd name="connsiteX1" fmla="*/ 104604 w 3128222"/>
              <a:gd name="connsiteY1" fmla="*/ 731851 h 1185594"/>
              <a:gd name="connsiteX2" fmla="*/ 942804 w 3128222"/>
              <a:gd name="connsiteY2" fmla="*/ 1165974 h 1185594"/>
              <a:gd name="connsiteX3" fmla="*/ 3012904 w 3128222"/>
              <a:gd name="connsiteY3" fmla="*/ 892875 h 1185594"/>
              <a:gd name="connsiteX4" fmla="*/ 2238204 w 3128222"/>
              <a:gd name="connsiteY4" fmla="*/ 54675 h 1185594"/>
              <a:gd name="connsiteX5" fmla="*/ 523704 w 3128222"/>
              <a:gd name="connsiteY5" fmla="*/ 144501 h 1185594"/>
              <a:gd name="connsiteX6" fmla="*/ 41104 w 3128222"/>
              <a:gd name="connsiteY6" fmla="*/ 657600 h 118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28222" h="1185594">
                <a:moveTo>
                  <a:pt x="358604" y="283275"/>
                </a:moveTo>
                <a:cubicBezTo>
                  <a:pt x="208320" y="306558"/>
                  <a:pt x="7237" y="584735"/>
                  <a:pt x="104604" y="731851"/>
                </a:cubicBezTo>
                <a:cubicBezTo>
                  <a:pt x="201971" y="878967"/>
                  <a:pt x="458087" y="1139137"/>
                  <a:pt x="942804" y="1165974"/>
                </a:cubicBezTo>
                <a:cubicBezTo>
                  <a:pt x="1427521" y="1192811"/>
                  <a:pt x="2606504" y="1245691"/>
                  <a:pt x="3012904" y="892875"/>
                </a:cubicBezTo>
                <a:cubicBezTo>
                  <a:pt x="3419304" y="540059"/>
                  <a:pt x="2653071" y="179404"/>
                  <a:pt x="2238204" y="54675"/>
                </a:cubicBezTo>
                <a:cubicBezTo>
                  <a:pt x="1823337" y="-70054"/>
                  <a:pt x="889887" y="44014"/>
                  <a:pt x="523704" y="144501"/>
                </a:cubicBezTo>
                <a:cubicBezTo>
                  <a:pt x="157521" y="244988"/>
                  <a:pt x="-104946" y="502512"/>
                  <a:pt x="41104" y="657600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156972" y="4103439"/>
            <a:ext cx="37698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Script" panose="020B0504020000000003" pitchFamily="34" charset="0"/>
              </a:rPr>
              <a:t>вот в этом штрихкоде</a:t>
            </a:r>
            <a:endParaRPr lang="ru-RU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Script" panose="020B0504020000000003" pitchFamily="34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6057900" y="3780274"/>
            <a:ext cx="2095500" cy="646331"/>
          </a:xfrm>
          <a:custGeom>
            <a:avLst/>
            <a:gdLst>
              <a:gd name="connsiteX0" fmla="*/ 0 w 2095500"/>
              <a:gd name="connsiteY0" fmla="*/ 1143000 h 1143000"/>
              <a:gd name="connsiteX1" fmla="*/ 1333500 w 2095500"/>
              <a:gd name="connsiteY1" fmla="*/ 762000 h 1143000"/>
              <a:gd name="connsiteX2" fmla="*/ 2095500 w 2095500"/>
              <a:gd name="connsiteY2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5500" h="1143000">
                <a:moveTo>
                  <a:pt x="0" y="1143000"/>
                </a:moveTo>
                <a:cubicBezTo>
                  <a:pt x="492125" y="1047750"/>
                  <a:pt x="984250" y="952500"/>
                  <a:pt x="1333500" y="762000"/>
                </a:cubicBezTo>
                <a:cubicBezTo>
                  <a:pt x="1682750" y="571500"/>
                  <a:pt x="1889125" y="285750"/>
                  <a:pt x="2095500" y="0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ru-RU" sz="360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Script" panose="020B05040200000000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344" y="329338"/>
            <a:ext cx="10259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Где взять код АП?</a:t>
            </a:r>
          </a:p>
        </p:txBody>
      </p:sp>
    </p:spTree>
    <p:extLst>
      <p:ext uri="{BB962C8B-B14F-4D97-AF65-F5344CB8AC3E}">
        <p14:creationId xmlns:p14="http://schemas.microsoft.com/office/powerpoint/2010/main" val="330786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Какие вообще есть штрихкоды?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Товарный </a:t>
            </a:r>
            <a:r>
              <a:rPr lang="ru-RU" dirty="0" err="1" smtClean="0"/>
              <a:t>штрихкод</a:t>
            </a:r>
            <a:r>
              <a:rPr lang="ru-RU" dirty="0" smtClean="0"/>
              <a:t> </a:t>
            </a:r>
            <a:r>
              <a:rPr lang="ru-RU" sz="2000" dirty="0" smtClean="0"/>
              <a:t>(по которому определяется цена на кассе)</a:t>
            </a:r>
            <a:endParaRPr lang="ru-RU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«Большой» </a:t>
            </a:r>
            <a:r>
              <a:rPr lang="ru-RU" dirty="0" err="1" smtClean="0"/>
              <a:t>штрихкод</a:t>
            </a:r>
            <a:r>
              <a:rPr lang="ru-RU" dirty="0" smtClean="0"/>
              <a:t> акцизной марки </a:t>
            </a:r>
            <a:r>
              <a:rPr lang="ru-RU" sz="2000" dirty="0"/>
              <a:t>(называется </a:t>
            </a:r>
            <a:r>
              <a:rPr lang="en-US" sz="2000" dirty="0"/>
              <a:t>PDF417</a:t>
            </a:r>
            <a:r>
              <a:rPr lang="en-US" sz="2000" dirty="0" smtClean="0"/>
              <a:t>)</a:t>
            </a:r>
            <a:endParaRPr lang="ru-RU" sz="2000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«Маленький» </a:t>
            </a:r>
            <a:r>
              <a:rPr lang="ru-RU" dirty="0" err="1" smtClean="0"/>
              <a:t>штрихкод</a:t>
            </a:r>
            <a:r>
              <a:rPr lang="ru-RU" dirty="0" smtClean="0"/>
              <a:t> акцизной марки </a:t>
            </a:r>
            <a:r>
              <a:rPr lang="ru-RU" sz="2000" dirty="0" smtClean="0"/>
              <a:t>(называется </a:t>
            </a:r>
            <a:r>
              <a:rPr lang="en-US" sz="2000" dirty="0" err="1" smtClean="0"/>
              <a:t>DataMatrix</a:t>
            </a:r>
            <a:r>
              <a:rPr lang="en-US" sz="2000" dirty="0" smtClean="0"/>
              <a:t>)</a:t>
            </a:r>
          </a:p>
          <a:p>
            <a:pPr marL="0" lvl="0" indent="0">
              <a:lnSpc>
                <a:spcPct val="150000"/>
              </a:lnSpc>
              <a:buNone/>
            </a:pPr>
            <a:endParaRPr lang="ru-RU" dirty="0" smtClean="0">
              <a:solidFill>
                <a:prstClr val="black"/>
              </a:solidFill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ru-RU" dirty="0" smtClean="0">
                <a:solidFill>
                  <a:prstClr val="black"/>
                </a:solidFill>
              </a:rPr>
              <a:t>И возможно еще грузовые штрихкоды </a:t>
            </a:r>
            <a:r>
              <a:rPr lang="ru-RU" sz="2000" dirty="0" smtClean="0">
                <a:solidFill>
                  <a:prstClr val="black"/>
                </a:solidFill>
              </a:rPr>
              <a:t>(</a:t>
            </a:r>
            <a:r>
              <a:rPr lang="ru-RU" sz="2000" dirty="0">
                <a:solidFill>
                  <a:prstClr val="black"/>
                </a:solidFill>
              </a:rPr>
              <a:t>на коробках и </a:t>
            </a:r>
            <a:r>
              <a:rPr lang="ru-RU" sz="2000" dirty="0" smtClean="0">
                <a:solidFill>
                  <a:prstClr val="black"/>
                </a:solidFill>
              </a:rPr>
              <a:t>паллетах)</a:t>
            </a:r>
            <a:endParaRPr lang="ru-RU" dirty="0">
              <a:solidFill>
                <a:prstClr val="black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79732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0344" y="329338"/>
            <a:ext cx="10259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Какие вообще есть штрихкоды</a:t>
            </a:r>
            <a:endParaRPr lang="ru-RU" sz="36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656080" y="975669"/>
            <a:ext cx="1014984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Товарный </a:t>
            </a:r>
            <a:r>
              <a:rPr lang="ru-RU" dirty="0" err="1" smtClean="0">
                <a:solidFill>
                  <a:schemeClr val="bg1"/>
                </a:solidFill>
              </a:rPr>
              <a:t>штрихкод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(по которому определяется цена на кассе)</a:t>
            </a:r>
            <a:endParaRPr lang="ru-RU" dirty="0" smtClean="0">
              <a:solidFill>
                <a:schemeClr val="bg1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«Большой» </a:t>
            </a:r>
            <a:r>
              <a:rPr lang="ru-RU" dirty="0" err="1" smtClean="0">
                <a:solidFill>
                  <a:schemeClr val="bg1"/>
                </a:solidFill>
              </a:rPr>
              <a:t>штрихкод</a:t>
            </a:r>
            <a:r>
              <a:rPr lang="ru-RU" dirty="0" smtClean="0">
                <a:solidFill>
                  <a:schemeClr val="bg1"/>
                </a:solidFill>
              </a:rPr>
              <a:t> акцизной марки </a:t>
            </a:r>
            <a:r>
              <a:rPr lang="ru-RU" sz="2000" dirty="0" smtClean="0">
                <a:solidFill>
                  <a:schemeClr val="bg1"/>
                </a:solidFill>
              </a:rPr>
              <a:t>(называется </a:t>
            </a:r>
            <a:r>
              <a:rPr lang="en-US" sz="2000" dirty="0" smtClean="0">
                <a:solidFill>
                  <a:schemeClr val="bg1"/>
                </a:solidFill>
              </a:rPr>
              <a:t>PDF417)</a:t>
            </a:r>
            <a:endParaRPr lang="ru-RU" sz="2000" smtClean="0">
              <a:solidFill>
                <a:schemeClr val="bg1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«Маленький» </a:t>
            </a:r>
            <a:r>
              <a:rPr lang="ru-RU" dirty="0" err="1" smtClean="0">
                <a:solidFill>
                  <a:schemeClr val="bg1"/>
                </a:solidFill>
              </a:rPr>
              <a:t>штрихкод</a:t>
            </a:r>
            <a:r>
              <a:rPr lang="ru-RU" dirty="0" smtClean="0">
                <a:solidFill>
                  <a:schemeClr val="bg1"/>
                </a:solidFill>
              </a:rPr>
              <a:t> акцизной марки </a:t>
            </a:r>
            <a:r>
              <a:rPr lang="ru-RU" sz="2000" dirty="0" smtClean="0">
                <a:solidFill>
                  <a:schemeClr val="bg1"/>
                </a:solidFill>
              </a:rPr>
              <a:t>(называется </a:t>
            </a:r>
            <a:r>
              <a:rPr lang="en-US" sz="2000" smtClean="0">
                <a:solidFill>
                  <a:schemeClr val="bg1"/>
                </a:solidFill>
              </a:rPr>
              <a:t>DataMatrix)</a:t>
            </a:r>
          </a:p>
        </p:txBody>
      </p:sp>
      <p:sp>
        <p:nvSpPr>
          <p:cNvPr id="2" name="Полилиния 1"/>
          <p:cNvSpPr/>
          <p:nvPr/>
        </p:nvSpPr>
        <p:spPr>
          <a:xfrm>
            <a:off x="1428309" y="1058457"/>
            <a:ext cx="719532" cy="731100"/>
          </a:xfrm>
          <a:custGeom>
            <a:avLst/>
            <a:gdLst>
              <a:gd name="connsiteX0" fmla="*/ 314416 w 686698"/>
              <a:gd name="connsiteY0" fmla="*/ 567092 h 690410"/>
              <a:gd name="connsiteX1" fmla="*/ 9616 w 686698"/>
              <a:gd name="connsiteY1" fmla="*/ 475652 h 690410"/>
              <a:gd name="connsiteX2" fmla="*/ 131536 w 686698"/>
              <a:gd name="connsiteY2" fmla="*/ 8292 h 690410"/>
              <a:gd name="connsiteX3" fmla="*/ 670016 w 686698"/>
              <a:gd name="connsiteY3" fmla="*/ 211492 h 690410"/>
              <a:gd name="connsiteX4" fmla="*/ 507456 w 686698"/>
              <a:gd name="connsiteY4" fmla="*/ 648372 h 690410"/>
              <a:gd name="connsiteX5" fmla="*/ 80736 w 686698"/>
              <a:gd name="connsiteY5" fmla="*/ 648372 h 690410"/>
              <a:gd name="connsiteX0" fmla="*/ 389441 w 761723"/>
              <a:gd name="connsiteY0" fmla="*/ 620785 h 744103"/>
              <a:gd name="connsiteX1" fmla="*/ 84641 w 761723"/>
              <a:gd name="connsiteY1" fmla="*/ 529345 h 744103"/>
              <a:gd name="connsiteX2" fmla="*/ 206561 w 761723"/>
              <a:gd name="connsiteY2" fmla="*/ 61985 h 744103"/>
              <a:gd name="connsiteX3" fmla="*/ 745041 w 761723"/>
              <a:gd name="connsiteY3" fmla="*/ 265185 h 744103"/>
              <a:gd name="connsiteX4" fmla="*/ 582481 w 761723"/>
              <a:gd name="connsiteY4" fmla="*/ 702065 h 744103"/>
              <a:gd name="connsiteX5" fmla="*/ 155761 w 761723"/>
              <a:gd name="connsiteY5" fmla="*/ 702065 h 744103"/>
              <a:gd name="connsiteX0" fmla="*/ 339531 w 711813"/>
              <a:gd name="connsiteY0" fmla="*/ 600117 h 723435"/>
              <a:gd name="connsiteX1" fmla="*/ 34731 w 711813"/>
              <a:gd name="connsiteY1" fmla="*/ 508677 h 723435"/>
              <a:gd name="connsiteX2" fmla="*/ 156651 w 711813"/>
              <a:gd name="connsiteY2" fmla="*/ 41317 h 723435"/>
              <a:gd name="connsiteX3" fmla="*/ 695131 w 711813"/>
              <a:gd name="connsiteY3" fmla="*/ 244517 h 723435"/>
              <a:gd name="connsiteX4" fmla="*/ 532571 w 711813"/>
              <a:gd name="connsiteY4" fmla="*/ 681397 h 723435"/>
              <a:gd name="connsiteX5" fmla="*/ 105851 w 711813"/>
              <a:gd name="connsiteY5" fmla="*/ 681397 h 723435"/>
              <a:gd name="connsiteX0" fmla="*/ 339531 w 719532"/>
              <a:gd name="connsiteY0" fmla="*/ 607782 h 731100"/>
              <a:gd name="connsiteX1" fmla="*/ 34731 w 719532"/>
              <a:gd name="connsiteY1" fmla="*/ 516342 h 731100"/>
              <a:gd name="connsiteX2" fmla="*/ 156651 w 719532"/>
              <a:gd name="connsiteY2" fmla="*/ 48982 h 731100"/>
              <a:gd name="connsiteX3" fmla="*/ 695131 w 719532"/>
              <a:gd name="connsiteY3" fmla="*/ 252182 h 731100"/>
              <a:gd name="connsiteX4" fmla="*/ 532571 w 719532"/>
              <a:gd name="connsiteY4" fmla="*/ 689062 h 731100"/>
              <a:gd name="connsiteX5" fmla="*/ 105851 w 719532"/>
              <a:gd name="connsiteY5" fmla="*/ 689062 h 73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532" h="731100">
                <a:moveTo>
                  <a:pt x="339531" y="607782"/>
                </a:moveTo>
                <a:cubicBezTo>
                  <a:pt x="202371" y="608628"/>
                  <a:pt x="65211" y="609475"/>
                  <a:pt x="34731" y="516342"/>
                </a:cubicBezTo>
                <a:cubicBezTo>
                  <a:pt x="4251" y="423209"/>
                  <a:pt x="-65176" y="184449"/>
                  <a:pt x="156651" y="48982"/>
                </a:cubicBezTo>
                <a:cubicBezTo>
                  <a:pt x="378478" y="-86485"/>
                  <a:pt x="612158" y="84542"/>
                  <a:pt x="695131" y="252182"/>
                </a:cubicBezTo>
                <a:cubicBezTo>
                  <a:pt x="778104" y="419822"/>
                  <a:pt x="630784" y="616249"/>
                  <a:pt x="532571" y="689062"/>
                </a:cubicBezTo>
                <a:cubicBezTo>
                  <a:pt x="434358" y="761875"/>
                  <a:pt x="270104" y="725468"/>
                  <a:pt x="105851" y="689062"/>
                </a:cubicBezTo>
              </a:path>
            </a:pathLst>
          </a:custGeom>
          <a:noFill/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Скругленная соединительная линия 3"/>
          <p:cNvCxnSpPr>
            <a:stCxn id="2" idx="1"/>
          </p:cNvCxnSpPr>
          <p:nvPr/>
        </p:nvCxnSpPr>
        <p:spPr>
          <a:xfrm>
            <a:off x="1463040" y="1574799"/>
            <a:ext cx="6725920" cy="4124961"/>
          </a:xfrm>
          <a:prstGeom prst="curvedConnector3">
            <a:avLst>
              <a:gd name="adj1" fmla="val -17221"/>
            </a:avLst>
          </a:prstGeom>
          <a:noFill/>
          <a:ln w="76200">
            <a:solidFill>
              <a:schemeClr val="accent6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Полилиния 15"/>
          <p:cNvSpPr/>
          <p:nvPr/>
        </p:nvSpPr>
        <p:spPr>
          <a:xfrm>
            <a:off x="1548401" y="1872345"/>
            <a:ext cx="599440" cy="591765"/>
          </a:xfrm>
          <a:custGeom>
            <a:avLst/>
            <a:gdLst>
              <a:gd name="connsiteX0" fmla="*/ 314416 w 686698"/>
              <a:gd name="connsiteY0" fmla="*/ 567092 h 690410"/>
              <a:gd name="connsiteX1" fmla="*/ 9616 w 686698"/>
              <a:gd name="connsiteY1" fmla="*/ 475652 h 690410"/>
              <a:gd name="connsiteX2" fmla="*/ 131536 w 686698"/>
              <a:gd name="connsiteY2" fmla="*/ 8292 h 690410"/>
              <a:gd name="connsiteX3" fmla="*/ 670016 w 686698"/>
              <a:gd name="connsiteY3" fmla="*/ 211492 h 690410"/>
              <a:gd name="connsiteX4" fmla="*/ 507456 w 686698"/>
              <a:gd name="connsiteY4" fmla="*/ 648372 h 690410"/>
              <a:gd name="connsiteX5" fmla="*/ 80736 w 686698"/>
              <a:gd name="connsiteY5" fmla="*/ 648372 h 690410"/>
              <a:gd name="connsiteX0" fmla="*/ 389441 w 761723"/>
              <a:gd name="connsiteY0" fmla="*/ 620785 h 744103"/>
              <a:gd name="connsiteX1" fmla="*/ 84641 w 761723"/>
              <a:gd name="connsiteY1" fmla="*/ 529345 h 744103"/>
              <a:gd name="connsiteX2" fmla="*/ 206561 w 761723"/>
              <a:gd name="connsiteY2" fmla="*/ 61985 h 744103"/>
              <a:gd name="connsiteX3" fmla="*/ 745041 w 761723"/>
              <a:gd name="connsiteY3" fmla="*/ 265185 h 744103"/>
              <a:gd name="connsiteX4" fmla="*/ 582481 w 761723"/>
              <a:gd name="connsiteY4" fmla="*/ 702065 h 744103"/>
              <a:gd name="connsiteX5" fmla="*/ 155761 w 761723"/>
              <a:gd name="connsiteY5" fmla="*/ 702065 h 744103"/>
              <a:gd name="connsiteX0" fmla="*/ 339531 w 711813"/>
              <a:gd name="connsiteY0" fmla="*/ 600117 h 723435"/>
              <a:gd name="connsiteX1" fmla="*/ 34731 w 711813"/>
              <a:gd name="connsiteY1" fmla="*/ 508677 h 723435"/>
              <a:gd name="connsiteX2" fmla="*/ 156651 w 711813"/>
              <a:gd name="connsiteY2" fmla="*/ 41317 h 723435"/>
              <a:gd name="connsiteX3" fmla="*/ 695131 w 711813"/>
              <a:gd name="connsiteY3" fmla="*/ 244517 h 723435"/>
              <a:gd name="connsiteX4" fmla="*/ 532571 w 711813"/>
              <a:gd name="connsiteY4" fmla="*/ 681397 h 723435"/>
              <a:gd name="connsiteX5" fmla="*/ 105851 w 711813"/>
              <a:gd name="connsiteY5" fmla="*/ 681397 h 723435"/>
              <a:gd name="connsiteX0" fmla="*/ 339531 w 719532"/>
              <a:gd name="connsiteY0" fmla="*/ 607782 h 731100"/>
              <a:gd name="connsiteX1" fmla="*/ 34731 w 719532"/>
              <a:gd name="connsiteY1" fmla="*/ 516342 h 731100"/>
              <a:gd name="connsiteX2" fmla="*/ 156651 w 719532"/>
              <a:gd name="connsiteY2" fmla="*/ 48982 h 731100"/>
              <a:gd name="connsiteX3" fmla="*/ 695131 w 719532"/>
              <a:gd name="connsiteY3" fmla="*/ 252182 h 731100"/>
              <a:gd name="connsiteX4" fmla="*/ 532571 w 719532"/>
              <a:gd name="connsiteY4" fmla="*/ 689062 h 731100"/>
              <a:gd name="connsiteX5" fmla="*/ 105851 w 719532"/>
              <a:gd name="connsiteY5" fmla="*/ 689062 h 73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532" h="731100">
                <a:moveTo>
                  <a:pt x="339531" y="607782"/>
                </a:moveTo>
                <a:cubicBezTo>
                  <a:pt x="202371" y="608628"/>
                  <a:pt x="65211" y="609475"/>
                  <a:pt x="34731" y="516342"/>
                </a:cubicBezTo>
                <a:cubicBezTo>
                  <a:pt x="4251" y="423209"/>
                  <a:pt x="-65176" y="184449"/>
                  <a:pt x="156651" y="48982"/>
                </a:cubicBezTo>
                <a:cubicBezTo>
                  <a:pt x="378478" y="-86485"/>
                  <a:pt x="612158" y="84542"/>
                  <a:pt x="695131" y="252182"/>
                </a:cubicBezTo>
                <a:cubicBezTo>
                  <a:pt x="778104" y="419822"/>
                  <a:pt x="630784" y="616249"/>
                  <a:pt x="532571" y="689062"/>
                </a:cubicBezTo>
                <a:cubicBezTo>
                  <a:pt x="434358" y="761875"/>
                  <a:pt x="270104" y="725468"/>
                  <a:pt x="105851" y="689062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Скругленная соединительная линия 16"/>
          <p:cNvCxnSpPr>
            <a:stCxn id="16" idx="1"/>
          </p:cNvCxnSpPr>
          <p:nvPr/>
        </p:nvCxnSpPr>
        <p:spPr>
          <a:xfrm>
            <a:off x="1577335" y="2290281"/>
            <a:ext cx="7897361" cy="2789719"/>
          </a:xfrm>
          <a:prstGeom prst="curvedConnector3">
            <a:avLst>
              <a:gd name="adj1" fmla="val -6735"/>
            </a:avLst>
          </a:pr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" name="Полилиния 20"/>
          <p:cNvSpPr/>
          <p:nvPr/>
        </p:nvSpPr>
        <p:spPr>
          <a:xfrm rot="4731830">
            <a:off x="1530616" y="2630407"/>
            <a:ext cx="599440" cy="591765"/>
          </a:xfrm>
          <a:custGeom>
            <a:avLst/>
            <a:gdLst>
              <a:gd name="connsiteX0" fmla="*/ 314416 w 686698"/>
              <a:gd name="connsiteY0" fmla="*/ 567092 h 690410"/>
              <a:gd name="connsiteX1" fmla="*/ 9616 w 686698"/>
              <a:gd name="connsiteY1" fmla="*/ 475652 h 690410"/>
              <a:gd name="connsiteX2" fmla="*/ 131536 w 686698"/>
              <a:gd name="connsiteY2" fmla="*/ 8292 h 690410"/>
              <a:gd name="connsiteX3" fmla="*/ 670016 w 686698"/>
              <a:gd name="connsiteY3" fmla="*/ 211492 h 690410"/>
              <a:gd name="connsiteX4" fmla="*/ 507456 w 686698"/>
              <a:gd name="connsiteY4" fmla="*/ 648372 h 690410"/>
              <a:gd name="connsiteX5" fmla="*/ 80736 w 686698"/>
              <a:gd name="connsiteY5" fmla="*/ 648372 h 690410"/>
              <a:gd name="connsiteX0" fmla="*/ 389441 w 761723"/>
              <a:gd name="connsiteY0" fmla="*/ 620785 h 744103"/>
              <a:gd name="connsiteX1" fmla="*/ 84641 w 761723"/>
              <a:gd name="connsiteY1" fmla="*/ 529345 h 744103"/>
              <a:gd name="connsiteX2" fmla="*/ 206561 w 761723"/>
              <a:gd name="connsiteY2" fmla="*/ 61985 h 744103"/>
              <a:gd name="connsiteX3" fmla="*/ 745041 w 761723"/>
              <a:gd name="connsiteY3" fmla="*/ 265185 h 744103"/>
              <a:gd name="connsiteX4" fmla="*/ 582481 w 761723"/>
              <a:gd name="connsiteY4" fmla="*/ 702065 h 744103"/>
              <a:gd name="connsiteX5" fmla="*/ 155761 w 761723"/>
              <a:gd name="connsiteY5" fmla="*/ 702065 h 744103"/>
              <a:gd name="connsiteX0" fmla="*/ 339531 w 711813"/>
              <a:gd name="connsiteY0" fmla="*/ 600117 h 723435"/>
              <a:gd name="connsiteX1" fmla="*/ 34731 w 711813"/>
              <a:gd name="connsiteY1" fmla="*/ 508677 h 723435"/>
              <a:gd name="connsiteX2" fmla="*/ 156651 w 711813"/>
              <a:gd name="connsiteY2" fmla="*/ 41317 h 723435"/>
              <a:gd name="connsiteX3" fmla="*/ 695131 w 711813"/>
              <a:gd name="connsiteY3" fmla="*/ 244517 h 723435"/>
              <a:gd name="connsiteX4" fmla="*/ 532571 w 711813"/>
              <a:gd name="connsiteY4" fmla="*/ 681397 h 723435"/>
              <a:gd name="connsiteX5" fmla="*/ 105851 w 711813"/>
              <a:gd name="connsiteY5" fmla="*/ 681397 h 723435"/>
              <a:gd name="connsiteX0" fmla="*/ 339531 w 719532"/>
              <a:gd name="connsiteY0" fmla="*/ 607782 h 731100"/>
              <a:gd name="connsiteX1" fmla="*/ 34731 w 719532"/>
              <a:gd name="connsiteY1" fmla="*/ 516342 h 731100"/>
              <a:gd name="connsiteX2" fmla="*/ 156651 w 719532"/>
              <a:gd name="connsiteY2" fmla="*/ 48982 h 731100"/>
              <a:gd name="connsiteX3" fmla="*/ 695131 w 719532"/>
              <a:gd name="connsiteY3" fmla="*/ 252182 h 731100"/>
              <a:gd name="connsiteX4" fmla="*/ 532571 w 719532"/>
              <a:gd name="connsiteY4" fmla="*/ 689062 h 731100"/>
              <a:gd name="connsiteX5" fmla="*/ 105851 w 719532"/>
              <a:gd name="connsiteY5" fmla="*/ 689062 h 73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532" h="731100">
                <a:moveTo>
                  <a:pt x="339531" y="607782"/>
                </a:moveTo>
                <a:cubicBezTo>
                  <a:pt x="202371" y="608628"/>
                  <a:pt x="65211" y="609475"/>
                  <a:pt x="34731" y="516342"/>
                </a:cubicBezTo>
                <a:cubicBezTo>
                  <a:pt x="4251" y="423209"/>
                  <a:pt x="-65176" y="184449"/>
                  <a:pt x="156651" y="48982"/>
                </a:cubicBezTo>
                <a:cubicBezTo>
                  <a:pt x="378478" y="-86485"/>
                  <a:pt x="612158" y="84542"/>
                  <a:pt x="695131" y="252182"/>
                </a:cubicBezTo>
                <a:cubicBezTo>
                  <a:pt x="778104" y="419822"/>
                  <a:pt x="630784" y="616249"/>
                  <a:pt x="532571" y="689062"/>
                </a:cubicBezTo>
                <a:cubicBezTo>
                  <a:pt x="434358" y="761875"/>
                  <a:pt x="270104" y="725468"/>
                  <a:pt x="105851" y="689062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Скругленная соединительная линия 21"/>
          <p:cNvCxnSpPr>
            <a:stCxn id="21" idx="3"/>
          </p:cNvCxnSpPr>
          <p:nvPr/>
        </p:nvCxnSpPr>
        <p:spPr>
          <a:xfrm rot="16200000" flipH="1">
            <a:off x="5705696" y="-548666"/>
            <a:ext cx="265406" cy="7728133"/>
          </a:xfrm>
          <a:prstGeom prst="curvedConnector2">
            <a:avLst/>
          </a:prstGeom>
          <a:noFill/>
          <a:ln w="7620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96269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Зачем нужны эти штрихкоды?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500" dirty="0" smtClean="0">
                <a:solidFill>
                  <a:srgbClr val="0070C0"/>
                </a:solidFill>
              </a:rPr>
              <a:t>Товарный штрихкод</a:t>
            </a:r>
          </a:p>
          <a:p>
            <a:pPr marL="0" indent="0">
              <a:buNone/>
            </a:pPr>
            <a:r>
              <a:rPr lang="ru-RU" dirty="0" smtClean="0"/>
              <a:t>По нему можно понять, что это за номенклатура в базе данных самого магазина или склада (например, в 1С).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3500" dirty="0">
                <a:solidFill>
                  <a:srgbClr val="0070C0"/>
                </a:solidFill>
              </a:rPr>
              <a:t>«Большой» штрихкод (</a:t>
            </a:r>
            <a:r>
              <a:rPr lang="en-US" sz="3500" dirty="0">
                <a:solidFill>
                  <a:srgbClr val="0070C0"/>
                </a:solidFill>
              </a:rPr>
              <a:t>PDF417)</a:t>
            </a:r>
            <a:endParaRPr lang="ru-RU" sz="35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dirty="0" smtClean="0"/>
              <a:t>В нём хранится код АП для ЕГАИС (тот, который нужно указывать во всех  документах ЕГАИС)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3500" dirty="0">
                <a:solidFill>
                  <a:srgbClr val="0070C0"/>
                </a:solidFill>
              </a:rPr>
              <a:t>«Маленький» штрихкод (</a:t>
            </a:r>
            <a:r>
              <a:rPr lang="en-US" sz="3500" dirty="0" err="1">
                <a:solidFill>
                  <a:srgbClr val="0070C0"/>
                </a:solidFill>
              </a:rPr>
              <a:t>DataMatrix</a:t>
            </a:r>
            <a:r>
              <a:rPr lang="en-US" sz="3500" dirty="0">
                <a:solidFill>
                  <a:srgbClr val="0070C0"/>
                </a:solidFill>
              </a:rPr>
              <a:t>)</a:t>
            </a:r>
            <a:endParaRPr lang="ru-RU" sz="35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dirty="0"/>
              <a:t>В нём хранится </a:t>
            </a:r>
            <a:r>
              <a:rPr lang="ru-RU" dirty="0" smtClean="0"/>
              <a:t>серийный номер акцизной марки (по нему можно понять, что это за партия алкоголя)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5934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Немного про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акцизные </a:t>
            </a:r>
            <a:r>
              <a:rPr lang="ru-RU" dirty="0"/>
              <a:t>марки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ФСМ 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– Федеральная специальная 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марка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908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Немного про акцизные марки</a:t>
            </a:r>
          </a:p>
        </p:txBody>
      </p:sp>
      <p:sp>
        <p:nvSpPr>
          <p:cNvPr id="5" name="Текс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ФСМ </a:t>
            </a:r>
            <a:r>
              <a:rPr lang="ru-RU" dirty="0"/>
              <a:t>– Федеральная специальная </a:t>
            </a:r>
            <a:r>
              <a:rPr lang="ru-RU" dirty="0" smtClean="0"/>
              <a:t>марка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Печатается на Гознаке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Каждая марка – уникальна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Наклеивается на бутылку производителем или импортером</a:t>
            </a:r>
          </a:p>
        </p:txBody>
      </p:sp>
    </p:spTree>
    <p:extLst>
      <p:ext uri="{BB962C8B-B14F-4D97-AF65-F5344CB8AC3E}">
        <p14:creationId xmlns:p14="http://schemas.microsoft.com/office/powerpoint/2010/main" val="419969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37145" y="1307238"/>
            <a:ext cx="37698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Script" panose="020B0504020000000003" pitchFamily="34" charset="0"/>
              </a:rPr>
              <a:t>Акцизная марка </a:t>
            </a:r>
          </a:p>
          <a:p>
            <a:r>
              <a:rPr lang="ru-RU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Script" panose="020B0504020000000003" pitchFamily="34" charset="0"/>
              </a:rPr>
              <a:t>(АМ)</a:t>
            </a:r>
            <a:endParaRPr lang="ru-RU" sz="36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Script" panose="020B0504020000000003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 rot="310663">
            <a:off x="5315031" y="2179022"/>
            <a:ext cx="5743953" cy="2067013"/>
          </a:xfrm>
          <a:custGeom>
            <a:avLst/>
            <a:gdLst>
              <a:gd name="connsiteX0" fmla="*/ 0 w 5461001"/>
              <a:gd name="connsiteY0" fmla="*/ 285756 h 1714500"/>
              <a:gd name="connsiteX1" fmla="*/ 285756 w 5461001"/>
              <a:gd name="connsiteY1" fmla="*/ 0 h 1714500"/>
              <a:gd name="connsiteX2" fmla="*/ 5175245 w 5461001"/>
              <a:gd name="connsiteY2" fmla="*/ 0 h 1714500"/>
              <a:gd name="connsiteX3" fmla="*/ 5461001 w 5461001"/>
              <a:gd name="connsiteY3" fmla="*/ 285756 h 1714500"/>
              <a:gd name="connsiteX4" fmla="*/ 5461001 w 5461001"/>
              <a:gd name="connsiteY4" fmla="*/ 1428744 h 1714500"/>
              <a:gd name="connsiteX5" fmla="*/ 5175245 w 5461001"/>
              <a:gd name="connsiteY5" fmla="*/ 1714500 h 1714500"/>
              <a:gd name="connsiteX6" fmla="*/ 285756 w 5461001"/>
              <a:gd name="connsiteY6" fmla="*/ 1714500 h 1714500"/>
              <a:gd name="connsiteX7" fmla="*/ 0 w 5461001"/>
              <a:gd name="connsiteY7" fmla="*/ 1428744 h 1714500"/>
              <a:gd name="connsiteX8" fmla="*/ 0 w 5461001"/>
              <a:gd name="connsiteY8" fmla="*/ 285756 h 1714500"/>
              <a:gd name="connsiteX0" fmla="*/ 0 w 5461001"/>
              <a:gd name="connsiteY0" fmla="*/ 285756 h 1719640"/>
              <a:gd name="connsiteX1" fmla="*/ 285756 w 5461001"/>
              <a:gd name="connsiteY1" fmla="*/ 0 h 1719640"/>
              <a:gd name="connsiteX2" fmla="*/ 5175245 w 5461001"/>
              <a:gd name="connsiteY2" fmla="*/ 0 h 1719640"/>
              <a:gd name="connsiteX3" fmla="*/ 5461001 w 5461001"/>
              <a:gd name="connsiteY3" fmla="*/ 285756 h 1719640"/>
              <a:gd name="connsiteX4" fmla="*/ 5461001 w 5461001"/>
              <a:gd name="connsiteY4" fmla="*/ 1428744 h 1719640"/>
              <a:gd name="connsiteX5" fmla="*/ 5175245 w 5461001"/>
              <a:gd name="connsiteY5" fmla="*/ 1714500 h 1719640"/>
              <a:gd name="connsiteX6" fmla="*/ 285756 w 5461001"/>
              <a:gd name="connsiteY6" fmla="*/ 1714500 h 1719640"/>
              <a:gd name="connsiteX7" fmla="*/ 91935 w 5461001"/>
              <a:gd name="connsiteY7" fmla="*/ 1598941 h 1719640"/>
              <a:gd name="connsiteX8" fmla="*/ 0 w 5461001"/>
              <a:gd name="connsiteY8" fmla="*/ 285756 h 1719640"/>
              <a:gd name="connsiteX0" fmla="*/ 0 w 5461001"/>
              <a:gd name="connsiteY0" fmla="*/ 285756 h 1812288"/>
              <a:gd name="connsiteX1" fmla="*/ 285756 w 5461001"/>
              <a:gd name="connsiteY1" fmla="*/ 0 h 1812288"/>
              <a:gd name="connsiteX2" fmla="*/ 5175245 w 5461001"/>
              <a:gd name="connsiteY2" fmla="*/ 0 h 1812288"/>
              <a:gd name="connsiteX3" fmla="*/ 5461001 w 5461001"/>
              <a:gd name="connsiteY3" fmla="*/ 285756 h 1812288"/>
              <a:gd name="connsiteX4" fmla="*/ 5461001 w 5461001"/>
              <a:gd name="connsiteY4" fmla="*/ 1428744 h 1812288"/>
              <a:gd name="connsiteX5" fmla="*/ 5175245 w 5461001"/>
              <a:gd name="connsiteY5" fmla="*/ 1714500 h 1812288"/>
              <a:gd name="connsiteX6" fmla="*/ 473145 w 5461001"/>
              <a:gd name="connsiteY6" fmla="*/ 1812288 h 1812288"/>
              <a:gd name="connsiteX7" fmla="*/ 91935 w 5461001"/>
              <a:gd name="connsiteY7" fmla="*/ 1598941 h 1812288"/>
              <a:gd name="connsiteX8" fmla="*/ 0 w 5461001"/>
              <a:gd name="connsiteY8" fmla="*/ 285756 h 1812288"/>
              <a:gd name="connsiteX0" fmla="*/ 0 w 5461001"/>
              <a:gd name="connsiteY0" fmla="*/ 285756 h 1812288"/>
              <a:gd name="connsiteX1" fmla="*/ 285756 w 5461001"/>
              <a:gd name="connsiteY1" fmla="*/ 0 h 1812288"/>
              <a:gd name="connsiteX2" fmla="*/ 5175245 w 5461001"/>
              <a:gd name="connsiteY2" fmla="*/ 0 h 1812288"/>
              <a:gd name="connsiteX3" fmla="*/ 5461001 w 5461001"/>
              <a:gd name="connsiteY3" fmla="*/ 285756 h 1812288"/>
              <a:gd name="connsiteX4" fmla="*/ 5461001 w 5461001"/>
              <a:gd name="connsiteY4" fmla="*/ 1428744 h 1812288"/>
              <a:gd name="connsiteX5" fmla="*/ 5191372 w 5461001"/>
              <a:gd name="connsiteY5" fmla="*/ 1611022 h 1812288"/>
              <a:gd name="connsiteX6" fmla="*/ 473145 w 5461001"/>
              <a:gd name="connsiteY6" fmla="*/ 1812288 h 1812288"/>
              <a:gd name="connsiteX7" fmla="*/ 91935 w 5461001"/>
              <a:gd name="connsiteY7" fmla="*/ 1598941 h 1812288"/>
              <a:gd name="connsiteX8" fmla="*/ 0 w 5461001"/>
              <a:gd name="connsiteY8" fmla="*/ 285756 h 1812288"/>
              <a:gd name="connsiteX0" fmla="*/ 0 w 5495548"/>
              <a:gd name="connsiteY0" fmla="*/ 285756 h 1812288"/>
              <a:gd name="connsiteX1" fmla="*/ 285756 w 5495548"/>
              <a:gd name="connsiteY1" fmla="*/ 0 h 1812288"/>
              <a:gd name="connsiteX2" fmla="*/ 5175245 w 5495548"/>
              <a:gd name="connsiteY2" fmla="*/ 0 h 1812288"/>
              <a:gd name="connsiteX3" fmla="*/ 5461001 w 5495548"/>
              <a:gd name="connsiteY3" fmla="*/ 285756 h 1812288"/>
              <a:gd name="connsiteX4" fmla="*/ 5495548 w 5495548"/>
              <a:gd name="connsiteY4" fmla="*/ 1247085 h 1812288"/>
              <a:gd name="connsiteX5" fmla="*/ 5191372 w 5495548"/>
              <a:gd name="connsiteY5" fmla="*/ 1611022 h 1812288"/>
              <a:gd name="connsiteX6" fmla="*/ 473145 w 5495548"/>
              <a:gd name="connsiteY6" fmla="*/ 1812288 h 1812288"/>
              <a:gd name="connsiteX7" fmla="*/ 91935 w 5495548"/>
              <a:gd name="connsiteY7" fmla="*/ 1598941 h 1812288"/>
              <a:gd name="connsiteX8" fmla="*/ 0 w 5495548"/>
              <a:gd name="connsiteY8" fmla="*/ 285756 h 1812288"/>
              <a:gd name="connsiteX0" fmla="*/ 0 w 5495548"/>
              <a:gd name="connsiteY0" fmla="*/ 285756 h 1812288"/>
              <a:gd name="connsiteX1" fmla="*/ 285756 w 5495548"/>
              <a:gd name="connsiteY1" fmla="*/ 0 h 1812288"/>
              <a:gd name="connsiteX2" fmla="*/ 5166036 w 5495548"/>
              <a:gd name="connsiteY2" fmla="*/ 39090 h 1812288"/>
              <a:gd name="connsiteX3" fmla="*/ 5461001 w 5495548"/>
              <a:gd name="connsiteY3" fmla="*/ 285756 h 1812288"/>
              <a:gd name="connsiteX4" fmla="*/ 5495548 w 5495548"/>
              <a:gd name="connsiteY4" fmla="*/ 1247085 h 1812288"/>
              <a:gd name="connsiteX5" fmla="*/ 5191372 w 5495548"/>
              <a:gd name="connsiteY5" fmla="*/ 1611022 h 1812288"/>
              <a:gd name="connsiteX6" fmla="*/ 473145 w 5495548"/>
              <a:gd name="connsiteY6" fmla="*/ 1812288 h 1812288"/>
              <a:gd name="connsiteX7" fmla="*/ 91935 w 5495548"/>
              <a:gd name="connsiteY7" fmla="*/ 1598941 h 1812288"/>
              <a:gd name="connsiteX8" fmla="*/ 0 w 5495548"/>
              <a:gd name="connsiteY8" fmla="*/ 285756 h 1812288"/>
              <a:gd name="connsiteX0" fmla="*/ 0 w 5495548"/>
              <a:gd name="connsiteY0" fmla="*/ 285756 h 1812288"/>
              <a:gd name="connsiteX1" fmla="*/ 285756 w 5495548"/>
              <a:gd name="connsiteY1" fmla="*/ 0 h 1812288"/>
              <a:gd name="connsiteX2" fmla="*/ 5166036 w 5495548"/>
              <a:gd name="connsiteY2" fmla="*/ 39090 h 1812288"/>
              <a:gd name="connsiteX3" fmla="*/ 5432470 w 5495548"/>
              <a:gd name="connsiteY3" fmla="*/ 242338 h 1812288"/>
              <a:gd name="connsiteX4" fmla="*/ 5495548 w 5495548"/>
              <a:gd name="connsiteY4" fmla="*/ 1247085 h 1812288"/>
              <a:gd name="connsiteX5" fmla="*/ 5191372 w 5495548"/>
              <a:gd name="connsiteY5" fmla="*/ 1611022 h 1812288"/>
              <a:gd name="connsiteX6" fmla="*/ 473145 w 5495548"/>
              <a:gd name="connsiteY6" fmla="*/ 1812288 h 1812288"/>
              <a:gd name="connsiteX7" fmla="*/ 91935 w 5495548"/>
              <a:gd name="connsiteY7" fmla="*/ 1598941 h 1812288"/>
              <a:gd name="connsiteX8" fmla="*/ 0 w 5495548"/>
              <a:gd name="connsiteY8" fmla="*/ 285756 h 1812288"/>
              <a:gd name="connsiteX0" fmla="*/ 0 w 5495548"/>
              <a:gd name="connsiteY0" fmla="*/ 285756 h 1812288"/>
              <a:gd name="connsiteX1" fmla="*/ 285756 w 5495548"/>
              <a:gd name="connsiteY1" fmla="*/ 0 h 1812288"/>
              <a:gd name="connsiteX2" fmla="*/ 5166036 w 5495548"/>
              <a:gd name="connsiteY2" fmla="*/ 39090 h 1812288"/>
              <a:gd name="connsiteX3" fmla="*/ 5432470 w 5495548"/>
              <a:gd name="connsiteY3" fmla="*/ 242338 h 1812288"/>
              <a:gd name="connsiteX4" fmla="*/ 5495548 w 5495548"/>
              <a:gd name="connsiteY4" fmla="*/ 1247085 h 1812288"/>
              <a:gd name="connsiteX5" fmla="*/ 5191372 w 5495548"/>
              <a:gd name="connsiteY5" fmla="*/ 1611022 h 1812288"/>
              <a:gd name="connsiteX6" fmla="*/ 473145 w 5495548"/>
              <a:gd name="connsiteY6" fmla="*/ 1812288 h 1812288"/>
              <a:gd name="connsiteX7" fmla="*/ 91935 w 5495548"/>
              <a:gd name="connsiteY7" fmla="*/ 1598941 h 1812288"/>
              <a:gd name="connsiteX8" fmla="*/ 0 w 5495548"/>
              <a:gd name="connsiteY8" fmla="*/ 285756 h 1812288"/>
              <a:gd name="connsiteX0" fmla="*/ 0 w 5502128"/>
              <a:gd name="connsiteY0" fmla="*/ 285756 h 1812288"/>
              <a:gd name="connsiteX1" fmla="*/ 285756 w 5502128"/>
              <a:gd name="connsiteY1" fmla="*/ 0 h 1812288"/>
              <a:gd name="connsiteX2" fmla="*/ 5166036 w 5502128"/>
              <a:gd name="connsiteY2" fmla="*/ 39090 h 1812288"/>
              <a:gd name="connsiteX3" fmla="*/ 5432470 w 5502128"/>
              <a:gd name="connsiteY3" fmla="*/ 242338 h 1812288"/>
              <a:gd name="connsiteX4" fmla="*/ 5495548 w 5502128"/>
              <a:gd name="connsiteY4" fmla="*/ 1247085 h 1812288"/>
              <a:gd name="connsiteX5" fmla="*/ 5191372 w 5502128"/>
              <a:gd name="connsiteY5" fmla="*/ 1611022 h 1812288"/>
              <a:gd name="connsiteX6" fmla="*/ 473145 w 5502128"/>
              <a:gd name="connsiteY6" fmla="*/ 1812288 h 1812288"/>
              <a:gd name="connsiteX7" fmla="*/ 91935 w 5502128"/>
              <a:gd name="connsiteY7" fmla="*/ 1598941 h 1812288"/>
              <a:gd name="connsiteX8" fmla="*/ 0 w 5502128"/>
              <a:gd name="connsiteY8" fmla="*/ 285756 h 1812288"/>
              <a:gd name="connsiteX0" fmla="*/ 0 w 5526126"/>
              <a:gd name="connsiteY0" fmla="*/ 285756 h 1812288"/>
              <a:gd name="connsiteX1" fmla="*/ 285756 w 5526126"/>
              <a:gd name="connsiteY1" fmla="*/ 0 h 1812288"/>
              <a:gd name="connsiteX2" fmla="*/ 5166036 w 5526126"/>
              <a:gd name="connsiteY2" fmla="*/ 39090 h 1812288"/>
              <a:gd name="connsiteX3" fmla="*/ 5432470 w 5526126"/>
              <a:gd name="connsiteY3" fmla="*/ 242338 h 1812288"/>
              <a:gd name="connsiteX4" fmla="*/ 5495548 w 5526126"/>
              <a:gd name="connsiteY4" fmla="*/ 1247085 h 1812288"/>
              <a:gd name="connsiteX5" fmla="*/ 5191372 w 5526126"/>
              <a:gd name="connsiteY5" fmla="*/ 1611022 h 1812288"/>
              <a:gd name="connsiteX6" fmla="*/ 473145 w 5526126"/>
              <a:gd name="connsiteY6" fmla="*/ 1812288 h 1812288"/>
              <a:gd name="connsiteX7" fmla="*/ 91935 w 5526126"/>
              <a:gd name="connsiteY7" fmla="*/ 1598941 h 1812288"/>
              <a:gd name="connsiteX8" fmla="*/ 0 w 5526126"/>
              <a:gd name="connsiteY8" fmla="*/ 285756 h 1812288"/>
              <a:gd name="connsiteX0" fmla="*/ 0 w 5529526"/>
              <a:gd name="connsiteY0" fmla="*/ 285756 h 1812288"/>
              <a:gd name="connsiteX1" fmla="*/ 285756 w 5529526"/>
              <a:gd name="connsiteY1" fmla="*/ 0 h 1812288"/>
              <a:gd name="connsiteX2" fmla="*/ 5166036 w 5529526"/>
              <a:gd name="connsiteY2" fmla="*/ 39090 h 1812288"/>
              <a:gd name="connsiteX3" fmla="*/ 5432470 w 5529526"/>
              <a:gd name="connsiteY3" fmla="*/ 242338 h 1812288"/>
              <a:gd name="connsiteX4" fmla="*/ 5501020 w 5529526"/>
              <a:gd name="connsiteY4" fmla="*/ 1303932 h 1812288"/>
              <a:gd name="connsiteX5" fmla="*/ 5191372 w 5529526"/>
              <a:gd name="connsiteY5" fmla="*/ 1611022 h 1812288"/>
              <a:gd name="connsiteX6" fmla="*/ 473145 w 5529526"/>
              <a:gd name="connsiteY6" fmla="*/ 1812288 h 1812288"/>
              <a:gd name="connsiteX7" fmla="*/ 91935 w 5529526"/>
              <a:gd name="connsiteY7" fmla="*/ 1598941 h 1812288"/>
              <a:gd name="connsiteX8" fmla="*/ 0 w 5529526"/>
              <a:gd name="connsiteY8" fmla="*/ 285756 h 1812288"/>
              <a:gd name="connsiteX0" fmla="*/ 0 w 5518419"/>
              <a:gd name="connsiteY0" fmla="*/ 285756 h 1812288"/>
              <a:gd name="connsiteX1" fmla="*/ 285756 w 5518419"/>
              <a:gd name="connsiteY1" fmla="*/ 0 h 1812288"/>
              <a:gd name="connsiteX2" fmla="*/ 5166036 w 5518419"/>
              <a:gd name="connsiteY2" fmla="*/ 39090 h 1812288"/>
              <a:gd name="connsiteX3" fmla="*/ 5391861 w 5518419"/>
              <a:gd name="connsiteY3" fmla="*/ 199951 h 1812288"/>
              <a:gd name="connsiteX4" fmla="*/ 5501020 w 5518419"/>
              <a:gd name="connsiteY4" fmla="*/ 1303932 h 1812288"/>
              <a:gd name="connsiteX5" fmla="*/ 5191372 w 5518419"/>
              <a:gd name="connsiteY5" fmla="*/ 1611022 h 1812288"/>
              <a:gd name="connsiteX6" fmla="*/ 473145 w 5518419"/>
              <a:gd name="connsiteY6" fmla="*/ 1812288 h 1812288"/>
              <a:gd name="connsiteX7" fmla="*/ 91935 w 5518419"/>
              <a:gd name="connsiteY7" fmla="*/ 1598941 h 1812288"/>
              <a:gd name="connsiteX8" fmla="*/ 0 w 5518419"/>
              <a:gd name="connsiteY8" fmla="*/ 285756 h 1812288"/>
              <a:gd name="connsiteX0" fmla="*/ 0 w 5483525"/>
              <a:gd name="connsiteY0" fmla="*/ 285756 h 1812288"/>
              <a:gd name="connsiteX1" fmla="*/ 285756 w 5483525"/>
              <a:gd name="connsiteY1" fmla="*/ 0 h 1812288"/>
              <a:gd name="connsiteX2" fmla="*/ 5166036 w 5483525"/>
              <a:gd name="connsiteY2" fmla="*/ 39090 h 1812288"/>
              <a:gd name="connsiteX3" fmla="*/ 5391861 w 5483525"/>
              <a:gd name="connsiteY3" fmla="*/ 199951 h 1812288"/>
              <a:gd name="connsiteX4" fmla="*/ 5451617 w 5483525"/>
              <a:gd name="connsiteY4" fmla="*/ 1296684 h 1812288"/>
              <a:gd name="connsiteX5" fmla="*/ 5191372 w 5483525"/>
              <a:gd name="connsiteY5" fmla="*/ 1611022 h 1812288"/>
              <a:gd name="connsiteX6" fmla="*/ 473145 w 5483525"/>
              <a:gd name="connsiteY6" fmla="*/ 1812288 h 1812288"/>
              <a:gd name="connsiteX7" fmla="*/ 91935 w 5483525"/>
              <a:gd name="connsiteY7" fmla="*/ 1598941 h 1812288"/>
              <a:gd name="connsiteX8" fmla="*/ 0 w 5483525"/>
              <a:gd name="connsiteY8" fmla="*/ 285756 h 1812288"/>
              <a:gd name="connsiteX0" fmla="*/ 0 w 5483525"/>
              <a:gd name="connsiteY0" fmla="*/ 288023 h 1814555"/>
              <a:gd name="connsiteX1" fmla="*/ 285756 w 5483525"/>
              <a:gd name="connsiteY1" fmla="*/ 2267 h 1814555"/>
              <a:gd name="connsiteX2" fmla="*/ 5113349 w 5483525"/>
              <a:gd name="connsiteY2" fmla="*/ 0 h 1814555"/>
              <a:gd name="connsiteX3" fmla="*/ 5391861 w 5483525"/>
              <a:gd name="connsiteY3" fmla="*/ 202218 h 1814555"/>
              <a:gd name="connsiteX4" fmla="*/ 5451617 w 5483525"/>
              <a:gd name="connsiteY4" fmla="*/ 1298951 h 1814555"/>
              <a:gd name="connsiteX5" fmla="*/ 5191372 w 5483525"/>
              <a:gd name="connsiteY5" fmla="*/ 1613289 h 1814555"/>
              <a:gd name="connsiteX6" fmla="*/ 473145 w 5483525"/>
              <a:gd name="connsiteY6" fmla="*/ 1814555 h 1814555"/>
              <a:gd name="connsiteX7" fmla="*/ 91935 w 5483525"/>
              <a:gd name="connsiteY7" fmla="*/ 1601208 h 1814555"/>
              <a:gd name="connsiteX8" fmla="*/ 0 w 5483525"/>
              <a:gd name="connsiteY8" fmla="*/ 288023 h 1814555"/>
              <a:gd name="connsiteX0" fmla="*/ 0 w 5483525"/>
              <a:gd name="connsiteY0" fmla="*/ 317803 h 1844335"/>
              <a:gd name="connsiteX1" fmla="*/ 258317 w 5483525"/>
              <a:gd name="connsiteY1" fmla="*/ 0 h 1844335"/>
              <a:gd name="connsiteX2" fmla="*/ 5113349 w 5483525"/>
              <a:gd name="connsiteY2" fmla="*/ 29780 h 1844335"/>
              <a:gd name="connsiteX3" fmla="*/ 5391861 w 5483525"/>
              <a:gd name="connsiteY3" fmla="*/ 231998 h 1844335"/>
              <a:gd name="connsiteX4" fmla="*/ 5451617 w 5483525"/>
              <a:gd name="connsiteY4" fmla="*/ 1328731 h 1844335"/>
              <a:gd name="connsiteX5" fmla="*/ 5191372 w 5483525"/>
              <a:gd name="connsiteY5" fmla="*/ 1643069 h 1844335"/>
              <a:gd name="connsiteX6" fmla="*/ 473145 w 5483525"/>
              <a:gd name="connsiteY6" fmla="*/ 1844335 h 1844335"/>
              <a:gd name="connsiteX7" fmla="*/ 91935 w 5483525"/>
              <a:gd name="connsiteY7" fmla="*/ 1630988 h 1844335"/>
              <a:gd name="connsiteX8" fmla="*/ 0 w 5483525"/>
              <a:gd name="connsiteY8" fmla="*/ 317803 h 1844335"/>
              <a:gd name="connsiteX0" fmla="*/ 0 w 5491186"/>
              <a:gd name="connsiteY0" fmla="*/ 238218 h 1844335"/>
              <a:gd name="connsiteX1" fmla="*/ 265978 w 5491186"/>
              <a:gd name="connsiteY1" fmla="*/ 0 h 1844335"/>
              <a:gd name="connsiteX2" fmla="*/ 5121010 w 5491186"/>
              <a:gd name="connsiteY2" fmla="*/ 29780 h 1844335"/>
              <a:gd name="connsiteX3" fmla="*/ 5399522 w 5491186"/>
              <a:gd name="connsiteY3" fmla="*/ 231998 h 1844335"/>
              <a:gd name="connsiteX4" fmla="*/ 5459278 w 5491186"/>
              <a:gd name="connsiteY4" fmla="*/ 1328731 h 1844335"/>
              <a:gd name="connsiteX5" fmla="*/ 5199033 w 5491186"/>
              <a:gd name="connsiteY5" fmla="*/ 1643069 h 1844335"/>
              <a:gd name="connsiteX6" fmla="*/ 480806 w 5491186"/>
              <a:gd name="connsiteY6" fmla="*/ 1844335 h 1844335"/>
              <a:gd name="connsiteX7" fmla="*/ 99596 w 5491186"/>
              <a:gd name="connsiteY7" fmla="*/ 1630988 h 1844335"/>
              <a:gd name="connsiteX8" fmla="*/ 0 w 5491186"/>
              <a:gd name="connsiteY8" fmla="*/ 238218 h 1844335"/>
              <a:gd name="connsiteX0" fmla="*/ 0 w 5491186"/>
              <a:gd name="connsiteY0" fmla="*/ 238218 h 1839147"/>
              <a:gd name="connsiteX1" fmla="*/ 265978 w 5491186"/>
              <a:gd name="connsiteY1" fmla="*/ 0 h 1839147"/>
              <a:gd name="connsiteX2" fmla="*/ 5121010 w 5491186"/>
              <a:gd name="connsiteY2" fmla="*/ 29780 h 1839147"/>
              <a:gd name="connsiteX3" fmla="*/ 5399522 w 5491186"/>
              <a:gd name="connsiteY3" fmla="*/ 231998 h 1839147"/>
              <a:gd name="connsiteX4" fmla="*/ 5459278 w 5491186"/>
              <a:gd name="connsiteY4" fmla="*/ 1328731 h 1839147"/>
              <a:gd name="connsiteX5" fmla="*/ 5199033 w 5491186"/>
              <a:gd name="connsiteY5" fmla="*/ 1643069 h 1839147"/>
              <a:gd name="connsiteX6" fmla="*/ 407248 w 5491186"/>
              <a:gd name="connsiteY6" fmla="*/ 1839147 h 1839147"/>
              <a:gd name="connsiteX7" fmla="*/ 99596 w 5491186"/>
              <a:gd name="connsiteY7" fmla="*/ 1630988 h 1839147"/>
              <a:gd name="connsiteX8" fmla="*/ 0 w 5491186"/>
              <a:gd name="connsiteY8" fmla="*/ 238218 h 1839147"/>
              <a:gd name="connsiteX0" fmla="*/ 0 w 5491186"/>
              <a:gd name="connsiteY0" fmla="*/ 238218 h 1839147"/>
              <a:gd name="connsiteX1" fmla="*/ 265978 w 5491186"/>
              <a:gd name="connsiteY1" fmla="*/ 0 h 1839147"/>
              <a:gd name="connsiteX2" fmla="*/ 5121010 w 5491186"/>
              <a:gd name="connsiteY2" fmla="*/ 29780 h 1839147"/>
              <a:gd name="connsiteX3" fmla="*/ 5399522 w 5491186"/>
              <a:gd name="connsiteY3" fmla="*/ 231998 h 1839147"/>
              <a:gd name="connsiteX4" fmla="*/ 5459278 w 5491186"/>
              <a:gd name="connsiteY4" fmla="*/ 1328731 h 1839147"/>
              <a:gd name="connsiteX5" fmla="*/ 5235265 w 5491186"/>
              <a:gd name="connsiteY5" fmla="*/ 1639978 h 1839147"/>
              <a:gd name="connsiteX6" fmla="*/ 407248 w 5491186"/>
              <a:gd name="connsiteY6" fmla="*/ 1839147 h 1839147"/>
              <a:gd name="connsiteX7" fmla="*/ 99596 w 5491186"/>
              <a:gd name="connsiteY7" fmla="*/ 1630988 h 1839147"/>
              <a:gd name="connsiteX8" fmla="*/ 0 w 5491186"/>
              <a:gd name="connsiteY8" fmla="*/ 238218 h 1839147"/>
              <a:gd name="connsiteX0" fmla="*/ 0 w 5506897"/>
              <a:gd name="connsiteY0" fmla="*/ 238218 h 1839147"/>
              <a:gd name="connsiteX1" fmla="*/ 265978 w 5506897"/>
              <a:gd name="connsiteY1" fmla="*/ 0 h 1839147"/>
              <a:gd name="connsiteX2" fmla="*/ 5121010 w 5506897"/>
              <a:gd name="connsiteY2" fmla="*/ 29780 h 1839147"/>
              <a:gd name="connsiteX3" fmla="*/ 5399522 w 5506897"/>
              <a:gd name="connsiteY3" fmla="*/ 231998 h 1839147"/>
              <a:gd name="connsiteX4" fmla="*/ 5483432 w 5506897"/>
              <a:gd name="connsiteY4" fmla="*/ 1326671 h 1839147"/>
              <a:gd name="connsiteX5" fmla="*/ 5235265 w 5506897"/>
              <a:gd name="connsiteY5" fmla="*/ 1639978 h 1839147"/>
              <a:gd name="connsiteX6" fmla="*/ 407248 w 5506897"/>
              <a:gd name="connsiteY6" fmla="*/ 1839147 h 1839147"/>
              <a:gd name="connsiteX7" fmla="*/ 99596 w 5506897"/>
              <a:gd name="connsiteY7" fmla="*/ 1630988 h 1839147"/>
              <a:gd name="connsiteX8" fmla="*/ 0 w 5506897"/>
              <a:gd name="connsiteY8" fmla="*/ 238218 h 1839147"/>
              <a:gd name="connsiteX0" fmla="*/ 0 w 5484682"/>
              <a:gd name="connsiteY0" fmla="*/ 238218 h 1839147"/>
              <a:gd name="connsiteX1" fmla="*/ 265978 w 5484682"/>
              <a:gd name="connsiteY1" fmla="*/ 0 h 1839147"/>
              <a:gd name="connsiteX2" fmla="*/ 5121010 w 5484682"/>
              <a:gd name="connsiteY2" fmla="*/ 29780 h 1839147"/>
              <a:gd name="connsiteX3" fmla="*/ 5399522 w 5484682"/>
              <a:gd name="connsiteY3" fmla="*/ 231998 h 1839147"/>
              <a:gd name="connsiteX4" fmla="*/ 5483432 w 5484682"/>
              <a:gd name="connsiteY4" fmla="*/ 1326671 h 1839147"/>
              <a:gd name="connsiteX5" fmla="*/ 5235265 w 5484682"/>
              <a:gd name="connsiteY5" fmla="*/ 1639978 h 1839147"/>
              <a:gd name="connsiteX6" fmla="*/ 407248 w 5484682"/>
              <a:gd name="connsiteY6" fmla="*/ 1839147 h 1839147"/>
              <a:gd name="connsiteX7" fmla="*/ 99596 w 5484682"/>
              <a:gd name="connsiteY7" fmla="*/ 1630988 h 1839147"/>
              <a:gd name="connsiteX8" fmla="*/ 0 w 5484682"/>
              <a:gd name="connsiteY8" fmla="*/ 238218 h 183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4682" h="1839147">
                <a:moveTo>
                  <a:pt x="0" y="238218"/>
                </a:moveTo>
                <a:cubicBezTo>
                  <a:pt x="0" y="80399"/>
                  <a:pt x="108159" y="0"/>
                  <a:pt x="265978" y="0"/>
                </a:cubicBezTo>
                <a:lnTo>
                  <a:pt x="5121010" y="29780"/>
                </a:lnTo>
                <a:cubicBezTo>
                  <a:pt x="5278829" y="29780"/>
                  <a:pt x="5302904" y="82420"/>
                  <a:pt x="5399522" y="231998"/>
                </a:cubicBezTo>
                <a:cubicBezTo>
                  <a:pt x="5521544" y="604149"/>
                  <a:pt x="5473350" y="1105450"/>
                  <a:pt x="5483432" y="1326671"/>
                </a:cubicBezTo>
                <a:cubicBezTo>
                  <a:pt x="5483432" y="1484490"/>
                  <a:pt x="5393084" y="1639978"/>
                  <a:pt x="5235265" y="1639978"/>
                </a:cubicBezTo>
                <a:lnTo>
                  <a:pt x="407248" y="1839147"/>
                </a:lnTo>
                <a:cubicBezTo>
                  <a:pt x="249429" y="1839147"/>
                  <a:pt x="99596" y="1788807"/>
                  <a:pt x="99596" y="1630988"/>
                </a:cubicBezTo>
                <a:cubicBezTo>
                  <a:pt x="99596" y="1249992"/>
                  <a:pt x="0" y="619214"/>
                  <a:pt x="0" y="238218"/>
                </a:cubicBezTo>
                <a:close/>
              </a:path>
            </a:pathLst>
          </a:cu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3721101" y="2184401"/>
            <a:ext cx="1701798" cy="646331"/>
          </a:xfrm>
          <a:custGeom>
            <a:avLst/>
            <a:gdLst>
              <a:gd name="connsiteX0" fmla="*/ 0 w 1587500"/>
              <a:gd name="connsiteY0" fmla="*/ 7139 h 680239"/>
              <a:gd name="connsiteX1" fmla="*/ 762000 w 1587500"/>
              <a:gd name="connsiteY1" fmla="*/ 96039 h 680239"/>
              <a:gd name="connsiteX2" fmla="*/ 1587500 w 1587500"/>
              <a:gd name="connsiteY2" fmla="*/ 680239 h 680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7500" h="680239">
                <a:moveTo>
                  <a:pt x="0" y="7139"/>
                </a:moveTo>
                <a:cubicBezTo>
                  <a:pt x="248708" y="-4503"/>
                  <a:pt x="497417" y="-16144"/>
                  <a:pt x="762000" y="96039"/>
                </a:cubicBezTo>
                <a:cubicBezTo>
                  <a:pt x="1026583" y="208222"/>
                  <a:pt x="1307041" y="444230"/>
                  <a:pt x="1587500" y="680239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ru-RU" sz="360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83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0" y="1"/>
            <a:ext cx="12192000" cy="1231899"/>
          </a:xfrm>
          <a:prstGeom prst="rect">
            <a:avLst/>
          </a:prstGeom>
          <a:solidFill>
            <a:srgbClr val="000000">
              <a:alpha val="76078"/>
            </a:srgb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0">
              <a:spcBef>
                <a:spcPts val="1200"/>
              </a:spcBef>
            </a:pPr>
            <a:r>
              <a:rPr lang="ru-RU" sz="3200" dirty="0" smtClean="0">
                <a:solidFill>
                  <a:schemeClr val="bg1"/>
                </a:solidFill>
              </a:rPr>
              <a:t>На старом алкоголе еще встречаются марки старого образца </a:t>
            </a:r>
          </a:p>
          <a:p>
            <a:pPr marL="177800">
              <a:spcBef>
                <a:spcPts val="1200"/>
              </a:spcBef>
            </a:pPr>
            <a:r>
              <a:rPr lang="ru-RU" sz="3200" dirty="0" smtClean="0">
                <a:solidFill>
                  <a:schemeClr val="bg1"/>
                </a:solidFill>
              </a:rPr>
              <a:t>(с одним штрихкодом)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945" y="3491638"/>
            <a:ext cx="335075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Script" panose="020B0504020000000003" pitchFamily="34" charset="0"/>
              </a:rPr>
              <a:t>Марка нового образца</a:t>
            </a:r>
          </a:p>
          <a:p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Script" panose="020B0504020000000003" pitchFamily="34" charset="0"/>
              </a:rPr>
              <a:t>(2 штрихкода)</a:t>
            </a:r>
          </a:p>
        </p:txBody>
      </p:sp>
      <p:sp>
        <p:nvSpPr>
          <p:cNvPr id="6" name="Полилиния 5"/>
          <p:cNvSpPr/>
          <p:nvPr/>
        </p:nvSpPr>
        <p:spPr>
          <a:xfrm rot="19924740">
            <a:off x="2555818" y="4058814"/>
            <a:ext cx="944794" cy="145985"/>
          </a:xfrm>
          <a:custGeom>
            <a:avLst/>
            <a:gdLst>
              <a:gd name="connsiteX0" fmla="*/ 0 w 1587500"/>
              <a:gd name="connsiteY0" fmla="*/ 7139 h 680239"/>
              <a:gd name="connsiteX1" fmla="*/ 762000 w 1587500"/>
              <a:gd name="connsiteY1" fmla="*/ 96039 h 680239"/>
              <a:gd name="connsiteX2" fmla="*/ 1587500 w 1587500"/>
              <a:gd name="connsiteY2" fmla="*/ 680239 h 680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7500" h="680239">
                <a:moveTo>
                  <a:pt x="0" y="7139"/>
                </a:moveTo>
                <a:cubicBezTo>
                  <a:pt x="248708" y="-4503"/>
                  <a:pt x="497417" y="-16144"/>
                  <a:pt x="762000" y="96039"/>
                </a:cubicBezTo>
                <a:cubicBezTo>
                  <a:pt x="1026583" y="208222"/>
                  <a:pt x="1307041" y="444230"/>
                  <a:pt x="1587500" y="680239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ru-RU" sz="360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Script" panose="020B05040200000000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06345" y="3846109"/>
            <a:ext cx="33507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Script" panose="020B0504020000000003" pitchFamily="34" charset="0"/>
              </a:rPr>
              <a:t>Марка старого образца</a:t>
            </a:r>
          </a:p>
          <a:p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Script" panose="020B0504020000000003" pitchFamily="34" charset="0"/>
              </a:rPr>
              <a:t>(1 штрихкод)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Script" panose="020B0504020000000003" pitchFamily="34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 rot="19924740" flipH="1" flipV="1">
            <a:off x="8260968" y="4247162"/>
            <a:ext cx="642076" cy="600831"/>
          </a:xfrm>
          <a:custGeom>
            <a:avLst/>
            <a:gdLst>
              <a:gd name="connsiteX0" fmla="*/ 0 w 1587500"/>
              <a:gd name="connsiteY0" fmla="*/ 7139 h 680239"/>
              <a:gd name="connsiteX1" fmla="*/ 762000 w 1587500"/>
              <a:gd name="connsiteY1" fmla="*/ 96039 h 680239"/>
              <a:gd name="connsiteX2" fmla="*/ 1587500 w 1587500"/>
              <a:gd name="connsiteY2" fmla="*/ 680239 h 680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7500" h="680239">
                <a:moveTo>
                  <a:pt x="0" y="7139"/>
                </a:moveTo>
                <a:cubicBezTo>
                  <a:pt x="248708" y="-4503"/>
                  <a:pt x="497417" y="-16144"/>
                  <a:pt x="762000" y="96039"/>
                </a:cubicBezTo>
                <a:cubicBezTo>
                  <a:pt x="1026583" y="208222"/>
                  <a:pt x="1307041" y="444230"/>
                  <a:pt x="1587500" y="680239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ru-RU" sz="360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Script" panose="020B0504020000000003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505202" y="2444778"/>
            <a:ext cx="1066800" cy="1046860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365500" y="3922891"/>
            <a:ext cx="1631253" cy="1600762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7152842" y="3987802"/>
            <a:ext cx="1358900" cy="1333500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98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Структура акцизной марки</a:t>
            </a:r>
            <a:br>
              <a:rPr lang="ru-RU" dirty="0" smtClean="0"/>
            </a:b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(нового образца)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2230504"/>
            <a:ext cx="12192000" cy="3319396"/>
          </a:xfrm>
          <a:prstGeom prst="rect">
            <a:avLst/>
          </a:prstGeom>
          <a:gradFill>
            <a:gsLst>
              <a:gs pos="0">
                <a:srgbClr val="D2D2D2"/>
              </a:gs>
              <a:gs pos="53000">
                <a:srgbClr val="E5E5E5"/>
              </a:gs>
              <a:gs pos="100000">
                <a:srgbClr val="D2D2D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3397324" y="2490159"/>
            <a:ext cx="5456823" cy="1825004"/>
            <a:chOff x="3397324" y="2490159"/>
            <a:chExt cx="5456823" cy="1825004"/>
          </a:xfrm>
        </p:grpSpPr>
        <p:pic>
          <p:nvPicPr>
            <p:cNvPr id="9" name="Picture 4" descr="http://marshallalan.ru/kupit-konyak-ki/imgs/12221234-nedorogoe-naturalnoe-vino-5-bukv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7324" y="2490159"/>
              <a:ext cx="5456823" cy="1825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242049" y="2839053"/>
              <a:ext cx="2162175" cy="1095375"/>
            </a:xfrm>
            <a:prstGeom prst="rect">
              <a:avLst/>
            </a:prstGeom>
          </p:spPr>
        </p:pic>
      </p:grpSp>
      <p:cxnSp>
        <p:nvCxnSpPr>
          <p:cNvPr id="11" name="Прямая соединительная линия 10"/>
          <p:cNvCxnSpPr/>
          <p:nvPr/>
        </p:nvCxnSpPr>
        <p:spPr>
          <a:xfrm>
            <a:off x="4469616" y="3934428"/>
            <a:ext cx="0" cy="7899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6476216" y="4315163"/>
            <a:ext cx="1765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7323136" y="4315163"/>
            <a:ext cx="0" cy="409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469616" y="4724400"/>
            <a:ext cx="2853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998030" y="4757811"/>
            <a:ext cx="5796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серийный номер акцизной марки, </a:t>
            </a:r>
            <a:endParaRPr lang="en-US" dirty="0" smtClean="0">
              <a:solidFill>
                <a:schemeClr val="bg2">
                  <a:lumMod val="25000"/>
                </a:schemeClr>
              </a:solidFill>
              <a:latin typeface="DINPro-Regular" panose="02000503030000020004" pitchFamily="50" charset="0"/>
            </a:endParaRPr>
          </a:p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должен быть в диапазоне номеров из формы А</a:t>
            </a:r>
            <a:endParaRPr lang="ru-RU" dirty="0">
              <a:solidFill>
                <a:schemeClr val="bg2">
                  <a:lumMod val="25000"/>
                </a:schemeClr>
              </a:solidFill>
              <a:latin typeface="DINPro-Regular" panose="02000503030000020004" pitchFamily="50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564410" y="3365500"/>
            <a:ext cx="5153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112324" y="2548496"/>
            <a:ext cx="23263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В этом штрихкоде (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PDF417)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 </a:t>
            </a:r>
          </a:p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содержится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DINPro-Regular" panose="02000503030000020004" pitchFamily="50" charset="0"/>
              </a:rPr>
              <a:t>код алкогольной продукции (АП)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, который указывается в ТТН ЕГАИС</a:t>
            </a:r>
            <a:endParaRPr lang="ru-RU" dirty="0">
              <a:solidFill>
                <a:schemeClr val="bg2">
                  <a:lumMod val="25000"/>
                </a:schemeClr>
              </a:solidFill>
              <a:latin typeface="DINPro-Regular" panose="02000503030000020004" pitchFamily="50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869416" y="3365500"/>
            <a:ext cx="9478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85801" y="2548496"/>
            <a:ext cx="23303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В этом штрихкоде (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DataMatrix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)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 </a:t>
            </a:r>
          </a:p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содержится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DINPro-Regular" panose="02000503030000020004" pitchFamily="50" charset="0"/>
              </a:rPr>
              <a:t>серийный номер акцизной марки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 Гознака. </a:t>
            </a:r>
          </a:p>
          <a:p>
            <a:pPr algn="ctr"/>
            <a:endParaRPr lang="ru-RU" dirty="0">
              <a:solidFill>
                <a:schemeClr val="bg2">
                  <a:lumMod val="25000"/>
                </a:schemeClr>
              </a:solidFill>
              <a:latin typeface="DINPro-Regular" panose="02000503030000020004" pitchFamily="50" charset="0"/>
            </a:endParaRPr>
          </a:p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DINPro-Regular" panose="02000503030000020004" pitchFamily="50" charset="0"/>
              </a:rPr>
              <a:t>Он также напечатан цифрами справа.</a:t>
            </a:r>
            <a:endParaRPr lang="ru-RU" dirty="0">
              <a:solidFill>
                <a:schemeClr val="bg2">
                  <a:lumMod val="25000"/>
                </a:schemeClr>
              </a:solidFill>
              <a:latin typeface="DINPro-Regular" panose="02000503030000020004" pitchFamily="50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137013" y="5174812"/>
            <a:ext cx="1410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Segoe WP Black" panose="020B0A02040504020203" pitchFamily="34" charset="0"/>
                <a:cs typeface="Aharoni" panose="02010803020104030203" pitchFamily="2" charset="-79"/>
              </a:rPr>
              <a:t>CLEVERENCE.RU</a:t>
            </a:r>
            <a:endParaRPr lang="ru-RU" sz="1200" dirty="0">
              <a:latin typeface="Segoe WP Black" panose="020B0A02040504020203" pitchFamily="34" charset="0"/>
              <a:cs typeface="Aharoni" panose="02010803020104030203" pitchFamily="2" charset="-79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17257" y="2786742"/>
            <a:ext cx="1349829" cy="1088571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209441" y="2786742"/>
            <a:ext cx="2354969" cy="1140882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4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система ЕГАИС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Популярно </a:t>
            </a:r>
            <a:r>
              <a:rPr lang="ru-RU" dirty="0" smtClean="0"/>
              <a:t>и в картинках</a:t>
            </a:r>
          </a:p>
        </p:txBody>
      </p:sp>
    </p:spTree>
    <p:extLst>
      <p:ext uri="{BB962C8B-B14F-4D97-AF65-F5344CB8AC3E}">
        <p14:creationId xmlns:p14="http://schemas.microsoft.com/office/powerpoint/2010/main" val="144570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2230504"/>
            <a:ext cx="12192000" cy="3319396"/>
          </a:xfrm>
          <a:prstGeom prst="rect">
            <a:avLst/>
          </a:prstGeom>
          <a:gradFill>
            <a:gsLst>
              <a:gs pos="0">
                <a:srgbClr val="D2D2D2"/>
              </a:gs>
              <a:gs pos="53000">
                <a:srgbClr val="E5E5E5"/>
              </a:gs>
              <a:gs pos="100000">
                <a:srgbClr val="D2D2D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3397324" y="2490159"/>
            <a:ext cx="5456823" cy="1825004"/>
            <a:chOff x="3397324" y="2490159"/>
            <a:chExt cx="5456823" cy="1825004"/>
          </a:xfrm>
        </p:grpSpPr>
        <p:pic>
          <p:nvPicPr>
            <p:cNvPr id="14" name="Picture 4" descr="http://marshallalan.ru/kupit-konyak-ki/imgs/12221234-nedorogoe-naturalnoe-vino-5-bukv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7324" y="2490159"/>
              <a:ext cx="5456823" cy="1825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242049" y="2839053"/>
              <a:ext cx="2162175" cy="1095375"/>
            </a:xfrm>
            <a:prstGeom prst="rect">
              <a:avLst/>
            </a:prstGeom>
          </p:spPr>
        </p:pic>
      </p:grp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Штрихкоды акцизной марки</a:t>
            </a:r>
            <a:br>
              <a:rPr lang="ru-RU" dirty="0" smtClean="0"/>
            </a:b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(нового образца)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137013" y="5174812"/>
            <a:ext cx="1410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Segoe WP Black" panose="020B0A02040504020203" pitchFamily="34" charset="0"/>
                <a:cs typeface="Aharoni" panose="02010803020104030203" pitchFamily="2" charset="-79"/>
              </a:rPr>
              <a:t>CLEVERENCE.RU</a:t>
            </a:r>
            <a:endParaRPr lang="ru-RU" sz="1200" dirty="0">
              <a:latin typeface="Segoe WP Black" panose="020B0A02040504020203" pitchFamily="34" charset="0"/>
              <a:cs typeface="Aharoni" panose="02010803020104030203" pitchFamily="2" charset="-79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1072" y="2467033"/>
            <a:ext cx="3769854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+mj-lt"/>
              </a:rPr>
              <a:t>Печатается </a:t>
            </a:r>
          </a:p>
          <a:p>
            <a:r>
              <a:rPr lang="ru-RU" sz="28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+mj-lt"/>
              </a:rPr>
              <a:t>на Гознаке</a:t>
            </a:r>
            <a:endParaRPr lang="ru-RU" sz="28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3" name="Полилиния 22"/>
          <p:cNvSpPr/>
          <p:nvPr/>
        </p:nvSpPr>
        <p:spPr>
          <a:xfrm rot="215281">
            <a:off x="2400711" y="2795414"/>
            <a:ext cx="2150726" cy="582125"/>
          </a:xfrm>
          <a:custGeom>
            <a:avLst/>
            <a:gdLst>
              <a:gd name="connsiteX0" fmla="*/ 0 w 1587500"/>
              <a:gd name="connsiteY0" fmla="*/ 7139 h 680239"/>
              <a:gd name="connsiteX1" fmla="*/ 762000 w 1587500"/>
              <a:gd name="connsiteY1" fmla="*/ 96039 h 680239"/>
              <a:gd name="connsiteX2" fmla="*/ 1587500 w 1587500"/>
              <a:gd name="connsiteY2" fmla="*/ 680239 h 680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7500" h="680239">
                <a:moveTo>
                  <a:pt x="0" y="7139"/>
                </a:moveTo>
                <a:cubicBezTo>
                  <a:pt x="248708" y="-4503"/>
                  <a:pt x="497417" y="-16144"/>
                  <a:pt x="762000" y="96039"/>
                </a:cubicBezTo>
                <a:cubicBezTo>
                  <a:pt x="1026583" y="208222"/>
                  <a:pt x="1307041" y="444230"/>
                  <a:pt x="1587500" y="680239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ru-RU" sz="360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Script" panose="020B05040200000000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824412" y="2427730"/>
            <a:ext cx="3087240" cy="224676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algn="r"/>
            <a:r>
              <a:rPr lang="ru-RU" dirty="0" smtClean="0"/>
              <a:t>Печатается производителем </a:t>
            </a:r>
            <a:r>
              <a:rPr lang="ru-RU" dirty="0"/>
              <a:t>или </a:t>
            </a:r>
            <a:r>
              <a:rPr lang="ru-RU" dirty="0" smtClean="0"/>
              <a:t>импортером</a:t>
            </a:r>
            <a:endParaRPr lang="ru-RU" dirty="0"/>
          </a:p>
          <a:p>
            <a:pPr algn="r"/>
            <a:r>
              <a:rPr lang="ru-RU" dirty="0" smtClean="0"/>
              <a:t>на своём принтере</a:t>
            </a:r>
            <a:endParaRPr lang="ru-RU" dirty="0"/>
          </a:p>
        </p:txBody>
      </p:sp>
      <p:sp>
        <p:nvSpPr>
          <p:cNvPr id="25" name="Полилиния 24"/>
          <p:cNvSpPr/>
          <p:nvPr/>
        </p:nvSpPr>
        <p:spPr>
          <a:xfrm flipH="1">
            <a:off x="7306709" y="2728686"/>
            <a:ext cx="2523728" cy="692455"/>
          </a:xfrm>
          <a:custGeom>
            <a:avLst/>
            <a:gdLst>
              <a:gd name="connsiteX0" fmla="*/ 0 w 1587500"/>
              <a:gd name="connsiteY0" fmla="*/ 7139 h 680239"/>
              <a:gd name="connsiteX1" fmla="*/ 762000 w 1587500"/>
              <a:gd name="connsiteY1" fmla="*/ 96039 h 680239"/>
              <a:gd name="connsiteX2" fmla="*/ 1587500 w 1587500"/>
              <a:gd name="connsiteY2" fmla="*/ 680239 h 680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7500" h="680239">
                <a:moveTo>
                  <a:pt x="0" y="7139"/>
                </a:moveTo>
                <a:cubicBezTo>
                  <a:pt x="248708" y="-4503"/>
                  <a:pt x="497417" y="-16144"/>
                  <a:pt x="762000" y="96039"/>
                </a:cubicBezTo>
                <a:cubicBezTo>
                  <a:pt x="1026583" y="208222"/>
                  <a:pt x="1307041" y="444230"/>
                  <a:pt x="1587500" y="680239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ru-RU" sz="360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57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03145" y="4888638"/>
            <a:ext cx="37698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Script" panose="020B0504020000000003" pitchFamily="34" charset="0"/>
              </a:rPr>
              <a:t>Рулоны акцизных марок 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" y="6422887"/>
            <a:ext cx="69959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>
                <a:solidFill>
                  <a:schemeClr val="bg1"/>
                </a:solidFill>
              </a:rPr>
              <a:t>* Пока только с одним штрихкодом, который печатается еще на Гознаке</a:t>
            </a:r>
            <a:endParaRPr lang="ru-RU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26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араллелограмм 9"/>
          <p:cNvSpPr/>
          <p:nvPr/>
        </p:nvSpPr>
        <p:spPr>
          <a:xfrm>
            <a:off x="6066969" y="2627088"/>
            <a:ext cx="6081486" cy="2981325"/>
          </a:xfrm>
          <a:prstGeom prst="parallelogram">
            <a:avLst>
              <a:gd name="adj" fmla="val 59076"/>
            </a:avLst>
          </a:prstGeom>
          <a:gradFill flip="none" rotWithShape="1">
            <a:gsLst>
              <a:gs pos="0">
                <a:schemeClr val="tx1"/>
              </a:gs>
              <a:gs pos="60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1" y="0"/>
            <a:ext cx="5544457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795" y="2122587"/>
            <a:ext cx="3950146" cy="3585609"/>
          </a:xfrm>
          <a:prstGeom prst="rect">
            <a:avLst/>
          </a:prstGeom>
        </p:spPr>
      </p:pic>
      <p:sp>
        <p:nvSpPr>
          <p:cNvPr id="5" name="Равнобедренный треугольник 4"/>
          <p:cNvSpPr/>
          <p:nvPr/>
        </p:nvSpPr>
        <p:spPr>
          <a:xfrm>
            <a:off x="8334375" y="1752600"/>
            <a:ext cx="742950" cy="2933700"/>
          </a:xfrm>
          <a:prstGeom prst="triangle">
            <a:avLst/>
          </a:prstGeom>
          <a:gradFill>
            <a:gsLst>
              <a:gs pos="0">
                <a:srgbClr val="FF0000"/>
              </a:gs>
              <a:gs pos="100000">
                <a:srgbClr val="FF000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8941868" y="1752600"/>
            <a:ext cx="742950" cy="2933700"/>
          </a:xfrm>
          <a:prstGeom prst="triangle">
            <a:avLst/>
          </a:prstGeom>
          <a:gradFill>
            <a:gsLst>
              <a:gs pos="0">
                <a:srgbClr val="FF0000"/>
              </a:gs>
              <a:gs pos="100000">
                <a:srgbClr val="FF000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924800" y="1104900"/>
            <a:ext cx="2095500" cy="6477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сканер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52336" y="4686300"/>
            <a:ext cx="76772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6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Script" panose="020B0504020000000003" pitchFamily="34" charset="0"/>
              </a:defRPr>
            </a:lvl1pPr>
          </a:lstStyle>
          <a:p>
            <a:r>
              <a:rPr lang="ru-RU" dirty="0"/>
              <a:t>Процесс печати </a:t>
            </a:r>
          </a:p>
          <a:p>
            <a:r>
              <a:rPr lang="ru-RU" dirty="0" smtClean="0"/>
              <a:t>второго штрихкода</a:t>
            </a:r>
          </a:p>
          <a:p>
            <a:r>
              <a:rPr lang="ru-RU" dirty="0" smtClean="0"/>
              <a:t>(с проверкой сканером)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299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4345" y="4037738"/>
            <a:ext cx="37698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Script" panose="020B0504020000000003" pitchFamily="34" charset="0"/>
              </a:rPr>
              <a:t>Процесс нанесения марок</a:t>
            </a:r>
          </a:p>
          <a:p>
            <a:r>
              <a:rPr lang="ru-RU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Script" panose="020B0504020000000003" pitchFamily="34" charset="0"/>
              </a:rPr>
              <a:t>на бутылки</a:t>
            </a:r>
          </a:p>
        </p:txBody>
      </p:sp>
    </p:spTree>
    <p:extLst>
      <p:ext uri="{BB962C8B-B14F-4D97-AF65-F5344CB8AC3E}">
        <p14:creationId xmlns:p14="http://schemas.microsoft.com/office/powerpoint/2010/main" val="421970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Итого процедура</a:t>
            </a:r>
            <a:br>
              <a:rPr lang="ru-RU" dirty="0" smtClean="0"/>
            </a:b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(для марок нового образца)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016" y="1841222"/>
            <a:ext cx="3520814" cy="50276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094" y="1841222"/>
            <a:ext cx="3290921" cy="50167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394" y="1841222"/>
            <a:ext cx="3833895" cy="501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0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было до ЕГАИС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b="1" dirty="0" smtClean="0"/>
              <a:t>Никто не сканировал никакие штрихкоды никаких марок !!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dirty="0" smtClean="0"/>
              <a:t>Мало кто каждый день знал свои точные остатки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dirty="0" smtClean="0"/>
              <a:t>Исправления задним числом, «креатив» с боем и т.п.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dirty="0" smtClean="0"/>
              <a:t>Работа с контрагентами по принципу «свои люди, сочтемся»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943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стало с ЕГАИС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dirty="0" smtClean="0"/>
              <a:t>Надо </a:t>
            </a:r>
            <a:r>
              <a:rPr lang="ru-RU" b="1" dirty="0" smtClean="0"/>
              <a:t>сканировать штрихкоды марок</a:t>
            </a:r>
            <a:r>
              <a:rPr lang="ru-RU" dirty="0" smtClean="0"/>
              <a:t> (на складе опционально, а на кассе – в обязательном порядке)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dirty="0" smtClean="0"/>
              <a:t>Остатки ЕГАИС и остатки реальные – должны сходиться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dirty="0" smtClean="0"/>
              <a:t>При каждой поставке незримо присутствует «контролер» от государства в лице системы ЕГАИС</a:t>
            </a:r>
          </a:p>
        </p:txBody>
      </p:sp>
    </p:spTree>
    <p:extLst>
      <p:ext uri="{BB962C8B-B14F-4D97-AF65-F5344CB8AC3E}">
        <p14:creationId xmlns:p14="http://schemas.microsoft.com/office/powerpoint/2010/main" val="265015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всё это означает?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825625"/>
            <a:ext cx="10624457" cy="4351338"/>
          </a:xfrm>
        </p:spPr>
        <p:txBody>
          <a:bodyPr anchor="t"/>
          <a:lstStyle/>
          <a:p>
            <a:pPr marL="514350" indent="-514350">
              <a:lnSpc>
                <a:spcPct val="100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ru-RU" dirty="0" smtClean="0"/>
              <a:t>Требуется беспрецедентный уровень учета!</a:t>
            </a:r>
          </a:p>
          <a:p>
            <a:pPr marL="514350" indent="-514350">
              <a:lnSpc>
                <a:spcPct val="100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ru-RU" dirty="0" smtClean="0"/>
              <a:t>Для работы с ЕГАИС нужны технические средства</a:t>
            </a:r>
          </a:p>
          <a:p>
            <a:pPr marL="514350" indent="-514350">
              <a:lnSpc>
                <a:spcPct val="100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ru-RU" dirty="0" smtClean="0"/>
              <a:t>Купить ключи, подключиться к системе и поставить УТМ мало, нужно научиться работать по всем новым правилам!</a:t>
            </a:r>
          </a:p>
        </p:txBody>
      </p:sp>
    </p:spTree>
    <p:extLst>
      <p:ext uri="{BB962C8B-B14F-4D97-AF65-F5344CB8AC3E}">
        <p14:creationId xmlns:p14="http://schemas.microsoft.com/office/powerpoint/2010/main" val="239561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SMARTS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Автоматизация на новом уровне.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86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Mobile SMARTS</a:t>
            </a:r>
            <a:endParaRPr lang="ru-RU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3600" dirty="0" smtClean="0"/>
              <a:t>Поддерживает терминалы сбора данных (ТСД) на </a:t>
            </a:r>
            <a:r>
              <a:rPr lang="en-US" sz="3600" dirty="0" smtClean="0"/>
              <a:t>Windows </a:t>
            </a:r>
            <a:r>
              <a:rPr lang="ru-RU" sz="3600" dirty="0" smtClean="0"/>
              <a:t>и </a:t>
            </a:r>
            <a:r>
              <a:rPr lang="en-US" sz="3600" dirty="0" smtClean="0"/>
              <a:t>Android.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82223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ЕГАИС</a:t>
            </a:r>
            <a:endParaRPr lang="ru-RU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3600" dirty="0" smtClean="0"/>
              <a:t>Государственная система контроля за производством, движением и сбытом алкоголя.</a:t>
            </a:r>
          </a:p>
          <a:p>
            <a:pPr marL="0" indent="0" algn="ctr">
              <a:buNone/>
            </a:pPr>
            <a:endParaRPr lang="ru-RU" sz="3600" dirty="0"/>
          </a:p>
          <a:p>
            <a:pPr marL="0" indent="0" algn="ctr">
              <a:buNone/>
            </a:pPr>
            <a:r>
              <a:rPr lang="ru-RU" sz="3600" dirty="0" smtClean="0"/>
              <a:t>Отслеживает именно физические движения бутылок, а не бухгалтерию и деньги</a:t>
            </a:r>
            <a:r>
              <a:rPr lang="en-US" sz="3600" dirty="0" smtClean="0"/>
              <a:t>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69287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Зачем это нужно?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Ускорить работу! Сканировать марки!  Компьютеризация труда!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/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Беспрецедентный уровень учета, который требуется для ЕГАИС, возможен только с применением автоматизации на всех этапах работы с алкоголем.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67085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20884478">
            <a:off x="833929" y="642705"/>
            <a:ext cx="31645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Script" panose="020B0504020000000003" pitchFamily="34" charset="0"/>
              </a:rPr>
              <a:t>Терминал сбора данных (ТСД)</a:t>
            </a:r>
            <a:endParaRPr lang="ru-RU" sz="36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Script" panose="020B0504020000000003" pitchFamily="34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 rot="20831692">
            <a:off x="2768600" y="1212061"/>
            <a:ext cx="1587500" cy="646331"/>
          </a:xfrm>
          <a:custGeom>
            <a:avLst/>
            <a:gdLst>
              <a:gd name="connsiteX0" fmla="*/ 0 w 1587500"/>
              <a:gd name="connsiteY0" fmla="*/ 7139 h 680239"/>
              <a:gd name="connsiteX1" fmla="*/ 762000 w 1587500"/>
              <a:gd name="connsiteY1" fmla="*/ 96039 h 680239"/>
              <a:gd name="connsiteX2" fmla="*/ 1587500 w 1587500"/>
              <a:gd name="connsiteY2" fmla="*/ 680239 h 680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7500" h="680239">
                <a:moveTo>
                  <a:pt x="0" y="7139"/>
                </a:moveTo>
                <a:cubicBezTo>
                  <a:pt x="248708" y="-4503"/>
                  <a:pt x="497417" y="-16144"/>
                  <a:pt x="762000" y="96039"/>
                </a:cubicBezTo>
                <a:cubicBezTo>
                  <a:pt x="1026583" y="208222"/>
                  <a:pt x="1307041" y="444230"/>
                  <a:pt x="1587500" y="680239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ru-RU" sz="360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Script" panose="020B05040200000000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15479" y="3627627"/>
            <a:ext cx="42070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Script" panose="020B0504020000000003" pitchFamily="34" charset="0"/>
              </a:rPr>
              <a:t>Программа </a:t>
            </a:r>
            <a:r>
              <a:rPr lang="en-US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Script" panose="020B0504020000000003" pitchFamily="34" charset="0"/>
              </a:rPr>
              <a:t>Mobile SMARTS </a:t>
            </a:r>
            <a:r>
              <a:rPr lang="ru-RU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Script" panose="020B0504020000000003" pitchFamily="34" charset="0"/>
              </a:rPr>
              <a:t>на ТСД</a:t>
            </a:r>
            <a:endParaRPr lang="ru-RU" sz="36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Script" panose="020B0504020000000003" pitchFamily="34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 rot="11976068">
            <a:off x="5178779" y="3500627"/>
            <a:ext cx="1587500" cy="646331"/>
          </a:xfrm>
          <a:custGeom>
            <a:avLst/>
            <a:gdLst>
              <a:gd name="connsiteX0" fmla="*/ 0 w 1587500"/>
              <a:gd name="connsiteY0" fmla="*/ 7139 h 680239"/>
              <a:gd name="connsiteX1" fmla="*/ 762000 w 1587500"/>
              <a:gd name="connsiteY1" fmla="*/ 96039 h 680239"/>
              <a:gd name="connsiteX2" fmla="*/ 1587500 w 1587500"/>
              <a:gd name="connsiteY2" fmla="*/ 680239 h 680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7500" h="680239">
                <a:moveTo>
                  <a:pt x="0" y="7139"/>
                </a:moveTo>
                <a:cubicBezTo>
                  <a:pt x="248708" y="-4503"/>
                  <a:pt x="497417" y="-16144"/>
                  <a:pt x="762000" y="96039"/>
                </a:cubicBezTo>
                <a:cubicBezTo>
                  <a:pt x="1026583" y="208222"/>
                  <a:pt x="1307041" y="444230"/>
                  <a:pt x="1587500" y="680239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ru-RU" sz="360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57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24345" y="966740"/>
            <a:ext cx="3769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Script" panose="020B0504020000000003" pitchFamily="34" charset="0"/>
              </a:rPr>
              <a:t>Доступные операции *</a:t>
            </a:r>
            <a:endParaRPr lang="ru-RU" sz="36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Script" panose="020B0504020000000003" pitchFamily="34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4394199" y="1520738"/>
            <a:ext cx="1130299" cy="646331"/>
          </a:xfrm>
          <a:custGeom>
            <a:avLst/>
            <a:gdLst>
              <a:gd name="connsiteX0" fmla="*/ 0 w 1587500"/>
              <a:gd name="connsiteY0" fmla="*/ 7139 h 680239"/>
              <a:gd name="connsiteX1" fmla="*/ 762000 w 1587500"/>
              <a:gd name="connsiteY1" fmla="*/ 96039 h 680239"/>
              <a:gd name="connsiteX2" fmla="*/ 1587500 w 1587500"/>
              <a:gd name="connsiteY2" fmla="*/ 680239 h 680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7500" h="680239">
                <a:moveTo>
                  <a:pt x="0" y="7139"/>
                </a:moveTo>
                <a:cubicBezTo>
                  <a:pt x="248708" y="-4503"/>
                  <a:pt x="497417" y="-16144"/>
                  <a:pt x="762000" y="96039"/>
                </a:cubicBezTo>
                <a:cubicBezTo>
                  <a:pt x="1026583" y="208222"/>
                  <a:pt x="1307041" y="444230"/>
                  <a:pt x="1587500" y="680239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ru-RU" sz="360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Script" panose="020B05040200000000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500" y="6519446"/>
            <a:ext cx="8139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>
                <a:solidFill>
                  <a:schemeClr val="bg1"/>
                </a:solidFill>
              </a:rPr>
              <a:t>* Программа позволяет самостоятельно придумывать и внедрять любые другие свои</a:t>
            </a:r>
            <a:endParaRPr lang="ru-RU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55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0744" y="89577"/>
            <a:ext cx="50144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Script" panose="020B0504020000000003" pitchFamily="34" charset="0"/>
              </a:rPr>
              <a:t>Встроенный сканер штрихкодов</a:t>
            </a:r>
            <a:endParaRPr lang="ru-RU" sz="36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Script" panose="020B0504020000000003" pitchFamily="34" charset="0"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7112001" y="966740"/>
            <a:ext cx="2781300" cy="1001760"/>
          </a:xfrm>
          <a:custGeom>
            <a:avLst/>
            <a:gdLst>
              <a:gd name="connsiteX0" fmla="*/ 0 w 1587500"/>
              <a:gd name="connsiteY0" fmla="*/ 7139 h 680239"/>
              <a:gd name="connsiteX1" fmla="*/ 762000 w 1587500"/>
              <a:gd name="connsiteY1" fmla="*/ 96039 h 680239"/>
              <a:gd name="connsiteX2" fmla="*/ 1587500 w 1587500"/>
              <a:gd name="connsiteY2" fmla="*/ 680239 h 680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7500" h="680239">
                <a:moveTo>
                  <a:pt x="0" y="7139"/>
                </a:moveTo>
                <a:cubicBezTo>
                  <a:pt x="248708" y="-4503"/>
                  <a:pt x="497417" y="-16144"/>
                  <a:pt x="762000" y="96039"/>
                </a:cubicBezTo>
                <a:cubicBezTo>
                  <a:pt x="1026583" y="208222"/>
                  <a:pt x="1307041" y="444230"/>
                  <a:pt x="1587500" y="680239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ru-RU" sz="360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Script" panose="020B0504020000000003" pitchFamily="34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 flipH="1">
            <a:off x="3570742" y="966740"/>
            <a:ext cx="1541003" cy="2284460"/>
          </a:xfrm>
          <a:custGeom>
            <a:avLst/>
            <a:gdLst>
              <a:gd name="connsiteX0" fmla="*/ 0 w 1587500"/>
              <a:gd name="connsiteY0" fmla="*/ 7139 h 680239"/>
              <a:gd name="connsiteX1" fmla="*/ 762000 w 1587500"/>
              <a:gd name="connsiteY1" fmla="*/ 96039 h 680239"/>
              <a:gd name="connsiteX2" fmla="*/ 1587500 w 1587500"/>
              <a:gd name="connsiteY2" fmla="*/ 680239 h 680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7500" h="680239">
                <a:moveTo>
                  <a:pt x="0" y="7139"/>
                </a:moveTo>
                <a:cubicBezTo>
                  <a:pt x="248708" y="-4503"/>
                  <a:pt x="497417" y="-16144"/>
                  <a:pt x="762000" y="96039"/>
                </a:cubicBezTo>
                <a:cubicBezTo>
                  <a:pt x="1026583" y="208222"/>
                  <a:pt x="1307041" y="444230"/>
                  <a:pt x="1587500" y="680239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ru-RU" sz="360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5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можно сделать с </a:t>
            </a:r>
            <a:r>
              <a:rPr lang="en-US" dirty="0" smtClean="0"/>
              <a:t>Mobile SMARTS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dirty="0" smtClean="0"/>
              <a:t>Поставить остатки на баланс ЕГАИС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Проверить входящую поставку алкоголя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Проверить легальность продукции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Правильно подобрать товар на отгрузку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Провести инвентаризацию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862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Что такое </a:t>
            </a:r>
            <a:r>
              <a:rPr lang="en-US" dirty="0" smtClean="0">
                <a:solidFill>
                  <a:schemeClr val="bg1"/>
                </a:solidFill>
              </a:rPr>
              <a:t>Mobile SMARTS</a:t>
            </a:r>
            <a:r>
              <a:rPr lang="ru-RU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38656"/>
            <a:ext cx="10515600" cy="4738307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>
                <a:solidFill>
                  <a:schemeClr val="bg1"/>
                </a:solidFill>
              </a:rPr>
              <a:t>Такая программа от Клеверенс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ru-RU" dirty="0">
                <a:solidFill>
                  <a:schemeClr val="bg1"/>
                </a:solidFill>
              </a:rPr>
              <a:t>которая </a:t>
            </a:r>
            <a:r>
              <a:rPr lang="ru-RU" dirty="0" smtClean="0">
                <a:solidFill>
                  <a:schemeClr val="bg1"/>
                </a:solidFill>
              </a:rPr>
              <a:t>в частности автоматизирует операции по учету алкоголя при помощи терминалов сбора данных.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>
                <a:solidFill>
                  <a:schemeClr val="bg1"/>
                </a:solidFill>
              </a:rPr>
              <a:t>У программы есть доступ в базу данных склада или магазина для работы с реальными документами и товарами.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53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6000" r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7167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Что такое </a:t>
            </a:r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en-US" dirty="0" smtClean="0">
                <a:solidFill>
                  <a:schemeClr val="bg1"/>
                </a:solidFill>
              </a:rPr>
              <a:t>Check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Mark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2</a:t>
            </a:r>
            <a:r>
              <a:rPr lang="ru-RU" dirty="0" smtClean="0">
                <a:solidFill>
                  <a:schemeClr val="bg1"/>
                </a:solidFill>
              </a:rPr>
              <a:t>»?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38656"/>
            <a:ext cx="10515600" cy="4738307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>
                <a:solidFill>
                  <a:schemeClr val="bg1"/>
                </a:solidFill>
              </a:rPr>
              <a:t>Такая государственная программа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ru-RU" dirty="0">
                <a:solidFill>
                  <a:schemeClr val="bg1"/>
                </a:solidFill>
              </a:rPr>
              <a:t>которая ставится на тот же ТСД, что </a:t>
            </a:r>
            <a:r>
              <a:rPr lang="ru-RU" dirty="0" smtClean="0">
                <a:solidFill>
                  <a:schemeClr val="bg1"/>
                </a:solidFill>
              </a:rPr>
              <a:t>и </a:t>
            </a:r>
            <a:r>
              <a:rPr lang="en-US" dirty="0" smtClean="0">
                <a:solidFill>
                  <a:schemeClr val="bg1"/>
                </a:solidFill>
              </a:rPr>
              <a:t>Mobile SMARTS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>
                <a:solidFill>
                  <a:schemeClr val="bg1"/>
                </a:solidFill>
              </a:rPr>
              <a:t>У программы есть прямой доступ в базу данных ФС РАР по всем акцизным маркам в стране.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11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умеет </a:t>
            </a:r>
            <a:r>
              <a:rPr lang="en-US" dirty="0" smtClean="0"/>
              <a:t>Check Mark 2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Может проверить, присутствуют ли отсканированные штрихкоды акцизных марок в базе данных РАР.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Может вернуть из базы данных РАР информацию об алкоголе, заявленном по данной акцизной марке.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75360" y="6075680"/>
            <a:ext cx="9475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</a:rPr>
              <a:t>Работает не на всех моделях ТСД.  Для работы программы необходимо зарегистрировать ТСД в ФС РАР.</a:t>
            </a:r>
            <a:endParaRPr lang="ru-RU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80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Оборудование для </a:t>
            </a:r>
            <a:r>
              <a:rPr lang="en-US" dirty="0" smtClean="0"/>
              <a:t>Check Mark 2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sz="1800" dirty="0" smtClean="0"/>
              <a:t>по состоянию на 14 июля 2016 г.</a:t>
            </a:r>
            <a:endParaRPr lang="ru-RU" sz="18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543" y="2959326"/>
            <a:ext cx="1581150" cy="18954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607" y="2959326"/>
            <a:ext cx="1485900" cy="168592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3421" y="3132582"/>
            <a:ext cx="1400175" cy="14573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5510" y="2959326"/>
            <a:ext cx="1676400" cy="1676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76731" y="5769496"/>
            <a:ext cx="5553380" cy="3539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1700" dirty="0" smtClean="0">
                <a:solidFill>
                  <a:srgbClr val="C00000"/>
                </a:solidFill>
              </a:rPr>
              <a:t>Только это оборудование умеет работать с </a:t>
            </a:r>
            <a:r>
              <a:rPr lang="en-US" sz="1700" dirty="0" smtClean="0">
                <a:solidFill>
                  <a:srgbClr val="C00000"/>
                </a:solidFill>
              </a:rPr>
              <a:t>Check Mark 2</a:t>
            </a:r>
            <a:endParaRPr lang="ru-RU" sz="17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70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ЕГАИС в масштабах страны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1879600"/>
            <a:ext cx="361949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Производитель или импортер</a:t>
            </a:r>
          </a:p>
          <a:p>
            <a:pPr>
              <a:spcAft>
                <a:spcPts val="1800"/>
              </a:spcAft>
            </a:pPr>
            <a:endParaRPr lang="ru-RU" sz="1000" dirty="0" smtClean="0">
              <a:solidFill>
                <a:schemeClr val="accent1">
                  <a:lumMod val="7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Заказывает и клеит акцизные марки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cs typeface="Segoe UI Semibold" panose="020B0702040204020203" pitchFamily="34" charset="0"/>
              </a:rPr>
              <a:t>Отчитывается о выпуске или импорте продукции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cs typeface="Segoe UI Semibold" panose="020B0702040204020203" pitchFamily="34" charset="0"/>
              </a:rPr>
              <a:t>Отправляет в ЕГАИС накладные на отгрузку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cs typeface="Segoe UI Semibold" panose="020B0702040204020203" pitchFamily="34" charset="0"/>
              </a:rPr>
              <a:t>Получает из ЕГАИС накладные на возврат</a:t>
            </a:r>
            <a:endParaRPr lang="ru-RU" dirty="0">
              <a:cs typeface="Segoe UI Semibold" panose="020B0702040204020203" pitchFamily="34" charset="0"/>
            </a:endParaRP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ru-RU" dirty="0" smtClean="0">
              <a:cs typeface="Segoe UI Semibold" panose="020B07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52229" y="1867932"/>
            <a:ext cx="2628413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Оптовый продавец</a:t>
            </a:r>
          </a:p>
          <a:p>
            <a:pPr>
              <a:spcAft>
                <a:spcPts val="1800"/>
              </a:spcAft>
            </a:pPr>
            <a:endParaRPr lang="ru-RU" sz="1000" dirty="0">
              <a:solidFill>
                <a:schemeClr val="accent1">
                  <a:lumMod val="7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cs typeface="Segoe UI Semibold" panose="020B0702040204020203" pitchFamily="34" charset="0"/>
              </a:rPr>
              <a:t>Получает из </a:t>
            </a:r>
            <a:r>
              <a:rPr lang="ru-RU" dirty="0">
                <a:cs typeface="Segoe UI Semibold" panose="020B0702040204020203" pitchFamily="34" charset="0"/>
              </a:rPr>
              <a:t>ЕГАИС накладные на </a:t>
            </a:r>
            <a:r>
              <a:rPr lang="ru-RU" dirty="0" smtClean="0">
                <a:cs typeface="Segoe UI Semibold" panose="020B0702040204020203" pitchFamily="34" charset="0"/>
              </a:rPr>
              <a:t>приход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Отправляет </a:t>
            </a:r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в ЕГАИС накладные на отгрузку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cs typeface="Segoe UI Semibold" panose="020B0702040204020203" pitchFamily="34" charset="0"/>
              </a:rPr>
              <a:t>Отправляет и получает из </a:t>
            </a:r>
            <a:r>
              <a:rPr lang="ru-RU" dirty="0">
                <a:cs typeface="Segoe UI Semibold" panose="020B0702040204020203" pitchFamily="34" charset="0"/>
              </a:rPr>
              <a:t>ЕГАИС накладные на возврат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6543" y="1879600"/>
            <a:ext cx="2369757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Магазин</a:t>
            </a:r>
          </a:p>
          <a:p>
            <a:pPr>
              <a:spcAft>
                <a:spcPts val="1800"/>
              </a:spcAft>
            </a:pPr>
            <a:endParaRPr lang="ru-RU" sz="1000" dirty="0">
              <a:solidFill>
                <a:schemeClr val="accent1">
                  <a:lumMod val="7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dirty="0">
                <a:cs typeface="Segoe UI Semibold" panose="020B0702040204020203" pitchFamily="34" charset="0"/>
              </a:rPr>
              <a:t>Получает из ЕГАИС накладные на приход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dirty="0">
                <a:cs typeface="Segoe UI Semibold" panose="020B0702040204020203" pitchFamily="34" charset="0"/>
              </a:rPr>
              <a:t>Отправляет в ЕГАИС накладные на </a:t>
            </a:r>
            <a:r>
              <a:rPr lang="ru-RU" dirty="0" smtClean="0">
                <a:cs typeface="Segoe UI Semibold" panose="020B0702040204020203" pitchFamily="34" charset="0"/>
              </a:rPr>
              <a:t>возврат</a:t>
            </a:r>
            <a:endParaRPr lang="ru-RU" dirty="0">
              <a:cs typeface="Segoe UI Semibold" panose="020B0702040204020203" pitchFamily="34" charset="0"/>
            </a:endParaRP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Отправляет в ЕГАИС продажи с кассы</a:t>
            </a:r>
            <a:endParaRPr lang="ru-RU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ru-RU" dirty="0">
              <a:solidFill>
                <a:schemeClr val="accent1">
                  <a:lumMod val="7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82101" y="1879600"/>
            <a:ext cx="2743200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Конечный покупатель</a:t>
            </a:r>
          </a:p>
          <a:p>
            <a:pPr>
              <a:spcAft>
                <a:spcPts val="1800"/>
              </a:spcAft>
            </a:pPr>
            <a:endParaRPr lang="ru-RU" sz="1000" dirty="0">
              <a:solidFill>
                <a:schemeClr val="accent1">
                  <a:lumMod val="7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116840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cs typeface="Segoe UI Semibold" panose="020B0702040204020203" pitchFamily="34" charset="0"/>
              </a:rPr>
              <a:t>Покупает алкоголь</a:t>
            </a:r>
          </a:p>
          <a:p>
            <a:pPr marL="116840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Может проверить легальность продажи</a:t>
            </a:r>
            <a:endParaRPr lang="ru-RU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87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Постановка остатков ЕГАИС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Согласно постановлению </a:t>
            </a:r>
            <a:r>
              <a:rPr lang="ru-RU" dirty="0"/>
              <a:t>Правительства № 1459 "О функционировании единой государственной автоматизированной информационной системы учета объема производства и оборота этилового спирта, алкогольной и спиртосодержащей продукции".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10250" y="984455"/>
            <a:ext cx="4762500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</a:rPr>
              <a:t>для складов и магазинов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48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Постановка остатков на баланс ЕГАИС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По закону требуется всем оптовикам, складам и магазинам необходимо предоставить в государственную базу данных все свои остатки алкогольной продукции </a:t>
            </a:r>
            <a:r>
              <a:rPr lang="ru-RU" b="1" dirty="0" err="1" smtClean="0"/>
              <a:t>побутылочно</a:t>
            </a:r>
            <a:r>
              <a:rPr lang="ru-RU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685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Сроки постановки на баланс ЕГАИС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Для оптовиков – до 1 апреля 2016 г.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Для </a:t>
            </a:r>
            <a:r>
              <a:rPr lang="ru-RU" dirty="0" smtClean="0"/>
              <a:t>магазинов </a:t>
            </a:r>
            <a:r>
              <a:rPr lang="ru-RU" dirty="0"/>
              <a:t>– до 1 </a:t>
            </a:r>
            <a:r>
              <a:rPr lang="ru-RU" dirty="0" smtClean="0"/>
              <a:t>октября </a:t>
            </a:r>
            <a:r>
              <a:rPr lang="ru-RU" dirty="0"/>
              <a:t>2016 г</a:t>
            </a:r>
            <a:r>
              <a:rPr lang="ru-RU" dirty="0" smtClean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5776853"/>
            <a:ext cx="10456132" cy="3539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1700" dirty="0" smtClean="0">
                <a:solidFill>
                  <a:srgbClr val="C00000"/>
                </a:solidFill>
              </a:rPr>
              <a:t>Уже с 1 октября 2016 нельзя будет продавать в розницу ничего из того, что не поставлено на баланс ЕГАИС!</a:t>
            </a:r>
            <a:endParaRPr lang="ru-RU" sz="17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15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2500254" y="1809136"/>
            <a:ext cx="0" cy="399189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6973531" y="1809136"/>
            <a:ext cx="0" cy="399189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9308693" y="1815969"/>
            <a:ext cx="0" cy="399189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913673" y="1809136"/>
            <a:ext cx="0" cy="399189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График постановки </a:t>
            </a:r>
            <a:r>
              <a:rPr lang="ru-RU" dirty="0"/>
              <a:t>остатков </a:t>
            </a:r>
            <a:r>
              <a:rPr lang="ru-RU" dirty="0" smtClean="0"/>
              <a:t>ЕГАИС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372867" y="5431701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>
                <a:solidFill>
                  <a:srgbClr val="FF0000"/>
                </a:solidFill>
              </a:rPr>
              <a:t>1 апреля 2016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12261" y="5431701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>
                <a:solidFill>
                  <a:srgbClr val="FF0000"/>
                </a:solidFill>
              </a:rPr>
              <a:t>1 июля 2016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90557" y="5438534"/>
            <a:ext cx="1618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>
                <a:solidFill>
                  <a:srgbClr val="FF0000"/>
                </a:solidFill>
              </a:rPr>
              <a:t>1 октября 2016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Нашивка 10"/>
          <p:cNvSpPr/>
          <p:nvPr/>
        </p:nvSpPr>
        <p:spPr>
          <a:xfrm>
            <a:off x="366881" y="2310582"/>
            <a:ext cx="2500253" cy="914400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Надо начать ставить остатки на баланс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2" name="Нашивка 11"/>
          <p:cNvSpPr/>
          <p:nvPr/>
        </p:nvSpPr>
        <p:spPr>
          <a:xfrm>
            <a:off x="2500255" y="2310582"/>
            <a:ext cx="2413418" cy="9144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Нельзя отгрузить, если не поставлено на баланс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0668" y="5431701"/>
            <a:ext cx="152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>
                <a:solidFill>
                  <a:srgbClr val="FF0000"/>
                </a:solidFill>
              </a:rPr>
              <a:t>1 января 2016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>
            <a:off x="4553368" y="2310582"/>
            <a:ext cx="7294503" cy="914400"/>
          </a:xfrm>
          <a:prstGeom prst="chevron">
            <a:avLst/>
          </a:prstGeom>
          <a:solidFill>
            <a:srgbClr val="F6AC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Всё, что не поставлено на баланс – выбросить!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6" name="Нашивка 15"/>
          <p:cNvSpPr/>
          <p:nvPr/>
        </p:nvSpPr>
        <p:spPr>
          <a:xfrm>
            <a:off x="366880" y="3871141"/>
            <a:ext cx="6606649" cy="914400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Надо начать ставить остатки на баланс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Нашивка 16"/>
          <p:cNvSpPr/>
          <p:nvPr/>
        </p:nvSpPr>
        <p:spPr>
          <a:xfrm>
            <a:off x="6629400" y="3871141"/>
            <a:ext cx="2679292" cy="9144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Нельзя продавать, что не поставлено на баланс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Нашивка 17"/>
          <p:cNvSpPr/>
          <p:nvPr/>
        </p:nvSpPr>
        <p:spPr>
          <a:xfrm>
            <a:off x="8957188" y="3871141"/>
            <a:ext cx="2890684" cy="914400"/>
          </a:xfrm>
          <a:prstGeom prst="chevron">
            <a:avLst/>
          </a:prstGeom>
          <a:solidFill>
            <a:srgbClr val="F6AC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Всё, что не поставлено на баланс – выбросить!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6881" y="1829102"/>
            <a:ext cx="1660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Для оптовиков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358385" y="3475544"/>
            <a:ext cx="166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Для магазинов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685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Для магазинов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Для каждого магазина (по его КПП) в базе данных ЕГАИС заведены два регистра остатков: </a:t>
            </a:r>
          </a:p>
          <a:p>
            <a:pPr marL="1611313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«склад» (регистр 1) и </a:t>
            </a:r>
          </a:p>
          <a:p>
            <a:pPr marL="1611313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«торговый зал» (регистр 2)</a:t>
            </a:r>
          </a:p>
        </p:txBody>
      </p:sp>
    </p:spTree>
    <p:extLst>
      <p:ext uri="{BB962C8B-B14F-4D97-AF65-F5344CB8AC3E}">
        <p14:creationId xmlns:p14="http://schemas.microsoft.com/office/powerpoint/2010/main" val="321885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Для складов и оптовиков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Для каждого склада (по его КПП), даже если это склад под магазины, в базе данных ЕГАИС заведен одни регистр остатков: </a:t>
            </a:r>
          </a:p>
          <a:p>
            <a:pPr marL="1611313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«склад» (регистр 1)</a:t>
            </a:r>
          </a:p>
        </p:txBody>
      </p:sp>
    </p:spTree>
    <p:extLst>
      <p:ext uri="{BB962C8B-B14F-4D97-AF65-F5344CB8AC3E}">
        <p14:creationId xmlns:p14="http://schemas.microsoft.com/office/powerpoint/2010/main" val="184092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 l="2000" t="3000" r="2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Остатки магазина</a:t>
            </a:r>
            <a:endParaRPr lang="ru-RU" dirty="0"/>
          </a:p>
        </p:txBody>
      </p:sp>
      <p:pic>
        <p:nvPicPr>
          <p:cNvPr id="10242" name="Picture 2" descr="http://www.kartoteka.ru/images/eds/fsr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063" y="36512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119715" y="2341602"/>
            <a:ext cx="1041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ЕГАИС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44420" y="3709853"/>
            <a:ext cx="26961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«склад» (регистр 1)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333162" y="3709853"/>
            <a:ext cx="3770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</a:rPr>
              <a:t>«торговый зал» </a:t>
            </a:r>
            <a:r>
              <a:rPr lang="ru-RU" sz="2400" dirty="0">
                <a:solidFill>
                  <a:srgbClr val="0070C0"/>
                </a:solidFill>
              </a:rPr>
              <a:t>(регистр </a:t>
            </a:r>
            <a:r>
              <a:rPr lang="ru-RU" sz="2400" dirty="0" smtClean="0">
                <a:solidFill>
                  <a:srgbClr val="0070C0"/>
                </a:solidFill>
              </a:rPr>
              <a:t>2)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920" y="1760760"/>
            <a:ext cx="2085013" cy="2085013"/>
          </a:xfrm>
          <a:prstGeom prst="rect">
            <a:avLst/>
          </a:prstGeom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182206"/>
              </p:ext>
            </p:extLst>
          </p:nvPr>
        </p:nvGraphicFramePr>
        <p:xfrm>
          <a:off x="1244421" y="4358401"/>
          <a:ext cx="541763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4550"/>
                <a:gridCol w="1582058"/>
                <a:gridCol w="1132114"/>
                <a:gridCol w="92891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Код АП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Форма 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Форма 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Кол-во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u="none" dirty="0" smtClean="0"/>
                        <a:t>АП-</a:t>
                      </a:r>
                      <a:r>
                        <a:rPr lang="ru-RU" sz="1100" b="0" i="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0001043100001215483</a:t>
                      </a:r>
                      <a:endParaRPr lang="ru-RU" sz="11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FA-000011…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FB-0055011…</a:t>
                      </a:r>
                      <a:endParaRPr lang="ru-RU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11</a:t>
                      </a:r>
                      <a:endParaRPr lang="ru-RU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dirty="0" smtClean="0"/>
                        <a:t>АП-</a:t>
                      </a:r>
                      <a:r>
                        <a:rPr lang="ru-RU" sz="1100" b="0" i="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0001043222001215483</a:t>
                      </a:r>
                      <a:endParaRPr lang="ru-RU" sz="1100" u="non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FA-000011…</a:t>
                      </a:r>
                      <a:endParaRPr lang="ru-RU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FB-0072011…</a:t>
                      </a:r>
                      <a:endParaRPr lang="ru-RU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201</a:t>
                      </a:r>
                      <a:endParaRPr lang="ru-RU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dirty="0" smtClean="0"/>
                        <a:t>АП-</a:t>
                      </a:r>
                      <a:r>
                        <a:rPr lang="ru-RU" sz="1100" b="0" i="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0001043130001215483</a:t>
                      </a:r>
                      <a:endParaRPr lang="ru-RU" sz="1100" u="non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FA-000012…</a:t>
                      </a:r>
                      <a:endParaRPr lang="ru-RU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FB-0099011…</a:t>
                      </a:r>
                      <a:endParaRPr lang="ru-RU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</a:t>
                      </a:r>
                      <a:endParaRPr lang="ru-RU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…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917971"/>
              </p:ext>
            </p:extLst>
          </p:nvPr>
        </p:nvGraphicFramePr>
        <p:xfrm>
          <a:off x="7594416" y="4358401"/>
          <a:ext cx="309892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5638"/>
                <a:gridCol w="98328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Код АП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Кол-во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u="none" dirty="0" smtClean="0"/>
                        <a:t>АП-</a:t>
                      </a:r>
                      <a:r>
                        <a:rPr lang="ru-RU" sz="1100" b="0" i="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0001043100001215483</a:t>
                      </a:r>
                      <a:endParaRPr lang="ru-RU" sz="11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</a:t>
                      </a:r>
                      <a:endParaRPr lang="ru-RU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dirty="0" smtClean="0"/>
                        <a:t>АП-</a:t>
                      </a:r>
                      <a:r>
                        <a:rPr lang="ru-RU" sz="1100" b="0" i="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0001043222001215483</a:t>
                      </a:r>
                      <a:endParaRPr lang="ru-RU" sz="1100" u="non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7</a:t>
                      </a:r>
                      <a:endParaRPr lang="ru-RU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dirty="0" smtClean="0"/>
                        <a:t>АП-</a:t>
                      </a:r>
                      <a:r>
                        <a:rPr lang="ru-RU" sz="1100" b="0" i="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0001043130001215483</a:t>
                      </a:r>
                      <a:endParaRPr lang="ru-RU" sz="1100" u="non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</a:t>
                      </a:r>
                      <a:endParaRPr lang="ru-RU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530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 l="2000" t="3000" r="2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Остатки склада</a:t>
            </a:r>
            <a:endParaRPr lang="ru-RU" dirty="0"/>
          </a:p>
        </p:txBody>
      </p:sp>
      <p:pic>
        <p:nvPicPr>
          <p:cNvPr id="10242" name="Picture 2" descr="http://www.kartoteka.ru/images/eds/fsr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063" y="36512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119715" y="2341602"/>
            <a:ext cx="1041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ЕГАИС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2877" y="3919641"/>
            <a:ext cx="26961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«склад» (регистр 1)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017878"/>
              </p:ext>
            </p:extLst>
          </p:nvPr>
        </p:nvGraphicFramePr>
        <p:xfrm>
          <a:off x="3232878" y="4568189"/>
          <a:ext cx="541763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4550"/>
                <a:gridCol w="1582058"/>
                <a:gridCol w="1132114"/>
                <a:gridCol w="92891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Код АП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Форма 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Форма 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Кол-во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u="none" dirty="0" smtClean="0"/>
                        <a:t>АП-</a:t>
                      </a:r>
                      <a:r>
                        <a:rPr lang="ru-RU" sz="1100" b="0" i="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0001043100001215483</a:t>
                      </a:r>
                      <a:endParaRPr lang="ru-RU" sz="11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FA-000011…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FB-0055011…</a:t>
                      </a:r>
                      <a:endParaRPr lang="ru-RU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11</a:t>
                      </a:r>
                      <a:endParaRPr lang="ru-RU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dirty="0" smtClean="0"/>
                        <a:t>АП-</a:t>
                      </a:r>
                      <a:r>
                        <a:rPr lang="ru-RU" sz="1100" b="0" i="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0001043222001215483</a:t>
                      </a:r>
                      <a:endParaRPr lang="ru-RU" sz="1100" u="non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FA-000011…</a:t>
                      </a:r>
                      <a:endParaRPr lang="ru-RU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FB-0072011…</a:t>
                      </a:r>
                      <a:endParaRPr lang="ru-RU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201</a:t>
                      </a:r>
                      <a:endParaRPr lang="ru-RU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dirty="0" smtClean="0"/>
                        <a:t>АП-</a:t>
                      </a:r>
                      <a:r>
                        <a:rPr lang="ru-RU" sz="1100" b="0" i="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0001043130001215483</a:t>
                      </a:r>
                      <a:endParaRPr lang="ru-RU" sz="1100" u="non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FA-000012…</a:t>
                      </a:r>
                      <a:endParaRPr lang="ru-RU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FB-0099011…</a:t>
                      </a:r>
                      <a:endParaRPr lang="ru-RU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</a:t>
                      </a:r>
                      <a:endParaRPr lang="ru-RU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…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30" y="1480901"/>
            <a:ext cx="2438740" cy="243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9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>
                <a:solidFill>
                  <a:schemeClr val="bg1"/>
                </a:solidFill>
              </a:rPr>
              <a:t>Сканировать штрихкоды с бутылок при помощи программы </a:t>
            </a:r>
            <a:r>
              <a:rPr lang="en-US" dirty="0" smtClean="0">
                <a:solidFill>
                  <a:schemeClr val="bg1"/>
                </a:solidFill>
              </a:rPr>
              <a:t>Mobile SMARTS</a:t>
            </a:r>
            <a:r>
              <a:rPr lang="ru-RU" dirty="0" smtClean="0">
                <a:solidFill>
                  <a:schemeClr val="bg1"/>
                </a:solidFill>
              </a:rPr>
              <a:t> и терминала сбора данных со встроенным сканером </a:t>
            </a:r>
            <a:r>
              <a:rPr lang="en-US" dirty="0" smtClean="0">
                <a:solidFill>
                  <a:schemeClr val="bg1"/>
                </a:solidFill>
              </a:rPr>
              <a:t>2D </a:t>
            </a:r>
            <a:r>
              <a:rPr lang="ru-RU" dirty="0" smtClean="0">
                <a:solidFill>
                  <a:schemeClr val="bg1"/>
                </a:solidFill>
              </a:rPr>
              <a:t>штрихкодов ЕГАИС.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Постановка остатков на баланс ЕГАИС</a:t>
            </a:r>
            <a:b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dirty="0" smtClean="0">
                <a:solidFill>
                  <a:srgbClr val="FFFFFF"/>
                </a:solidFill>
              </a:rPr>
              <a:t>Как это сделать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35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>
                    <a:lumMod val="85000"/>
                  </a:schemeClr>
                </a:solidFill>
              </a:rPr>
              <a:t>Постановка остатков на баланс ЕГАИС</a:t>
            </a:r>
            <a:br>
              <a:rPr lang="ru-RU" sz="24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ru-RU" dirty="0" smtClean="0"/>
              <a:t>Что необходимо собрать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Для торгового зала магазина:</a:t>
            </a:r>
          </a:p>
          <a:p>
            <a:pPr marL="363538" indent="0">
              <a:lnSpc>
                <a:spcPct val="150000"/>
              </a:lnSpc>
              <a:buNone/>
            </a:pPr>
            <a:r>
              <a:rPr lang="ru-RU" dirty="0" smtClean="0"/>
              <a:t>Коды АП из «большого</a:t>
            </a:r>
            <a:r>
              <a:rPr lang="ru-RU" dirty="0"/>
              <a:t>» штрихкода акцизной марки </a:t>
            </a:r>
            <a:r>
              <a:rPr lang="ru-RU" dirty="0" smtClean="0"/>
              <a:t>и соответствующие им количества бутылок.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314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 l="2000" t="3000" r="2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Весь обмен – через государство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5549900"/>
            <a:ext cx="361949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Производитель или импортер</a:t>
            </a:r>
          </a:p>
          <a:p>
            <a:pPr algn="ctr">
              <a:spcAft>
                <a:spcPts val="1800"/>
              </a:spcAft>
            </a:pPr>
            <a:r>
              <a:rPr lang="ru-RU" dirty="0" smtClean="0">
                <a:cs typeface="Segoe UI Semibold" panose="020B0702040204020203" pitchFamily="34" charset="0"/>
              </a:rPr>
              <a:t>(через «большой» ЕГАИС)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99829" y="5538232"/>
            <a:ext cx="250897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Оптовый продавец</a:t>
            </a:r>
          </a:p>
          <a:p>
            <a:pPr algn="ctr"/>
            <a:r>
              <a:rPr lang="ru-RU" dirty="0">
                <a:cs typeface="Segoe UI Semibold" panose="020B0702040204020203" pitchFamily="34" charset="0"/>
              </a:rPr>
              <a:t>(через УТМ</a:t>
            </a:r>
            <a:r>
              <a:rPr lang="ru-RU" dirty="0" smtClean="0">
                <a:cs typeface="Segoe UI Semibold" panose="020B0702040204020203" pitchFamily="34" charset="0"/>
              </a:rPr>
              <a:t>)</a:t>
            </a:r>
            <a:endParaRPr lang="ru-RU" dirty="0">
              <a:cs typeface="Segoe UI Semibold" panose="020B07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44143" y="5549900"/>
            <a:ext cx="156893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Магазин</a:t>
            </a:r>
          </a:p>
          <a:p>
            <a:pPr algn="ctr">
              <a:spcAft>
                <a:spcPts val="1800"/>
              </a:spcAft>
            </a:pPr>
            <a:r>
              <a:rPr lang="ru-RU" dirty="0">
                <a:cs typeface="Segoe UI Semibold" panose="020B0702040204020203" pitchFamily="34" charset="0"/>
              </a:rPr>
              <a:t>(через УТМ</a:t>
            </a:r>
            <a:r>
              <a:rPr lang="ru-RU" dirty="0" smtClean="0">
                <a:cs typeface="Segoe UI Semibold" panose="020B0702040204020203" pitchFamily="34" charset="0"/>
              </a:rPr>
              <a:t>)</a:t>
            </a:r>
            <a:endParaRPr lang="ru-RU" dirty="0">
              <a:cs typeface="Segoe UI Semibold" panose="020B07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29701" y="5549900"/>
            <a:ext cx="27432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Конечный покупатель</a:t>
            </a:r>
          </a:p>
          <a:p>
            <a:pPr algn="ctr">
              <a:spcAft>
                <a:spcPts val="1800"/>
              </a:spcAft>
            </a:pPr>
            <a:r>
              <a:rPr lang="ru-RU" dirty="0" smtClean="0">
                <a:cs typeface="Segoe UI Semibold" panose="020B0702040204020203" pitchFamily="34" charset="0"/>
              </a:rPr>
              <a:t>(</a:t>
            </a:r>
            <a:r>
              <a:rPr lang="ru-RU" dirty="0">
                <a:cs typeface="Segoe UI Semibold" panose="020B0702040204020203" pitchFamily="34" charset="0"/>
              </a:rPr>
              <a:t>через </a:t>
            </a:r>
            <a:r>
              <a:rPr lang="ru-RU" dirty="0" smtClean="0">
                <a:cs typeface="Segoe UI Semibold" panose="020B0702040204020203" pitchFamily="34" charset="0"/>
              </a:rPr>
              <a:t>смартфон)</a:t>
            </a:r>
            <a:endParaRPr lang="ru-RU" dirty="0">
              <a:cs typeface="Segoe UI Semibold" panose="020B0702040204020203" pitchFamily="34" charset="0"/>
            </a:endParaRPr>
          </a:p>
        </p:txBody>
      </p:sp>
      <p:pic>
        <p:nvPicPr>
          <p:cNvPr id="10242" name="Picture 2" descr="http://www.kartoteka.ru/images/eds/fsr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242" y="19177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54894" y="3915846"/>
            <a:ext cx="1041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ЕГАИС</a:t>
            </a:r>
            <a:endParaRPr lang="ru-RU" sz="2400" dirty="0"/>
          </a:p>
        </p:txBody>
      </p:sp>
      <p:cxnSp>
        <p:nvCxnSpPr>
          <p:cNvPr id="5" name="Скругленная соединительная линия 4"/>
          <p:cNvCxnSpPr>
            <a:stCxn id="6" idx="0"/>
            <a:endCxn id="2" idx="1"/>
          </p:cNvCxnSpPr>
          <p:nvPr/>
        </p:nvCxnSpPr>
        <p:spPr>
          <a:xfrm rot="5400000" flipH="1" flipV="1">
            <a:off x="3323612" y="3318618"/>
            <a:ext cx="1403221" cy="3059344"/>
          </a:xfrm>
          <a:prstGeom prst="curvedConnector2">
            <a:avLst/>
          </a:prstGeom>
          <a:ln w="1905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кругленная соединительная линия 10"/>
          <p:cNvCxnSpPr>
            <a:stCxn id="7" idx="0"/>
            <a:endCxn id="2" idx="2"/>
          </p:cNvCxnSpPr>
          <p:nvPr/>
        </p:nvCxnSpPr>
        <p:spPr>
          <a:xfrm rot="5400000" flipH="1" flipV="1">
            <a:off x="5284668" y="4747159"/>
            <a:ext cx="1160721" cy="421427"/>
          </a:xfrm>
          <a:prstGeom prst="curvedConnector3">
            <a:avLst>
              <a:gd name="adj1" fmla="val 50000"/>
            </a:avLst>
          </a:prstGeom>
          <a:ln w="1905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кругленная соединительная линия 13"/>
          <p:cNvCxnSpPr>
            <a:stCxn id="8" idx="0"/>
            <a:endCxn id="2" idx="3"/>
          </p:cNvCxnSpPr>
          <p:nvPr/>
        </p:nvCxnSpPr>
        <p:spPr>
          <a:xfrm rot="16200000" flipV="1">
            <a:off x="6610990" y="4132279"/>
            <a:ext cx="1403221" cy="1432022"/>
          </a:xfrm>
          <a:prstGeom prst="curvedConnector2">
            <a:avLst/>
          </a:prstGeom>
          <a:ln w="1905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кругленная соединительная линия 19"/>
          <p:cNvCxnSpPr>
            <a:stCxn id="9" idx="0"/>
          </p:cNvCxnSpPr>
          <p:nvPr/>
        </p:nvCxnSpPr>
        <p:spPr>
          <a:xfrm rot="16200000" flipV="1">
            <a:off x="8378442" y="3527041"/>
            <a:ext cx="1282700" cy="2763018"/>
          </a:xfrm>
          <a:prstGeom prst="curvedConnector2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99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>
                    <a:lumMod val="85000"/>
                  </a:schemeClr>
                </a:solidFill>
              </a:rPr>
              <a:t>Постановка остатков на баланс ЕГАИС</a:t>
            </a:r>
            <a:br>
              <a:rPr lang="ru-RU" sz="24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ru-RU" dirty="0" smtClean="0"/>
              <a:t>Что необходимо собрать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Для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склада магазина и оптовиков:</a:t>
            </a:r>
            <a:endParaRPr lang="ru-RU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Данные </a:t>
            </a:r>
            <a:r>
              <a:rPr lang="ru-RU" dirty="0"/>
              <a:t>«большого» штрихкода акцизной </a:t>
            </a:r>
            <a:r>
              <a:rPr lang="ru-RU" dirty="0" smtClean="0"/>
              <a:t>марки</a:t>
            </a:r>
            <a:endParaRPr lang="ru-RU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Номера электронного подтверждения форм А и Б*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ru-RU" dirty="0"/>
          </a:p>
          <a:p>
            <a:pPr marL="0" indent="0">
              <a:lnSpc>
                <a:spcPct val="150000"/>
              </a:lnSpc>
              <a:buNone/>
            </a:pPr>
            <a:r>
              <a:rPr lang="ru-RU" b="1" dirty="0"/>
              <a:t>Для каждой </a:t>
            </a:r>
            <a:r>
              <a:rPr lang="ru-RU" b="1" dirty="0" smtClean="0"/>
              <a:t>бутылки !!!!!!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5776853"/>
            <a:ext cx="6089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</a:rPr>
              <a:t>* с апреля 2016 называются «форма 1» и «форма 2».</a:t>
            </a:r>
          </a:p>
        </p:txBody>
      </p:sp>
    </p:spTree>
    <p:extLst>
      <p:ext uri="{BB962C8B-B14F-4D97-AF65-F5344CB8AC3E}">
        <p14:creationId xmlns:p14="http://schemas.microsoft.com/office/powerpoint/2010/main" val="55105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 10"/>
          <p:cNvSpPr/>
          <p:nvPr/>
        </p:nvSpPr>
        <p:spPr>
          <a:xfrm>
            <a:off x="7490955" y="2342853"/>
            <a:ext cx="3128222" cy="1437421"/>
          </a:xfrm>
          <a:custGeom>
            <a:avLst/>
            <a:gdLst>
              <a:gd name="connsiteX0" fmla="*/ 382948 w 3078718"/>
              <a:gd name="connsiteY0" fmla="*/ 330995 h 1431251"/>
              <a:gd name="connsiteX1" fmla="*/ 205148 w 3078718"/>
              <a:gd name="connsiteY1" fmla="*/ 559595 h 1431251"/>
              <a:gd name="connsiteX2" fmla="*/ 1119548 w 3078718"/>
              <a:gd name="connsiteY2" fmla="*/ 1423195 h 1431251"/>
              <a:gd name="connsiteX3" fmla="*/ 3037248 w 3078718"/>
              <a:gd name="connsiteY3" fmla="*/ 940595 h 1431251"/>
              <a:gd name="connsiteX4" fmla="*/ 2262548 w 3078718"/>
              <a:gd name="connsiteY4" fmla="*/ 102395 h 1431251"/>
              <a:gd name="connsiteX5" fmla="*/ 255948 w 3078718"/>
              <a:gd name="connsiteY5" fmla="*/ 76995 h 1431251"/>
              <a:gd name="connsiteX6" fmla="*/ 27348 w 3078718"/>
              <a:gd name="connsiteY6" fmla="*/ 673895 h 1431251"/>
              <a:gd name="connsiteX7" fmla="*/ 27348 w 3078718"/>
              <a:gd name="connsiteY7" fmla="*/ 673895 h 1431251"/>
              <a:gd name="connsiteX8" fmla="*/ 40048 w 3078718"/>
              <a:gd name="connsiteY8" fmla="*/ 724695 h 1431251"/>
              <a:gd name="connsiteX0" fmla="*/ 528114 w 3223884"/>
              <a:gd name="connsiteY0" fmla="*/ 373292 h 1473548"/>
              <a:gd name="connsiteX1" fmla="*/ 350314 w 3223884"/>
              <a:gd name="connsiteY1" fmla="*/ 601892 h 1473548"/>
              <a:gd name="connsiteX2" fmla="*/ 1264714 w 3223884"/>
              <a:gd name="connsiteY2" fmla="*/ 1465492 h 1473548"/>
              <a:gd name="connsiteX3" fmla="*/ 3182414 w 3223884"/>
              <a:gd name="connsiteY3" fmla="*/ 982892 h 1473548"/>
              <a:gd name="connsiteX4" fmla="*/ 2407714 w 3223884"/>
              <a:gd name="connsiteY4" fmla="*/ 144692 h 1473548"/>
              <a:gd name="connsiteX5" fmla="*/ 401114 w 3223884"/>
              <a:gd name="connsiteY5" fmla="*/ 119292 h 1473548"/>
              <a:gd name="connsiteX6" fmla="*/ 172514 w 3223884"/>
              <a:gd name="connsiteY6" fmla="*/ 716192 h 1473548"/>
              <a:gd name="connsiteX7" fmla="*/ 172514 w 3223884"/>
              <a:gd name="connsiteY7" fmla="*/ 716192 h 1473548"/>
              <a:gd name="connsiteX8" fmla="*/ 185214 w 3223884"/>
              <a:gd name="connsiteY8" fmla="*/ 766992 h 1473548"/>
              <a:gd name="connsiteX0" fmla="*/ 528114 w 3322564"/>
              <a:gd name="connsiteY0" fmla="*/ 373292 h 1488158"/>
              <a:gd name="connsiteX1" fmla="*/ 350314 w 3322564"/>
              <a:gd name="connsiteY1" fmla="*/ 601892 h 1488158"/>
              <a:gd name="connsiteX2" fmla="*/ 1264714 w 3322564"/>
              <a:gd name="connsiteY2" fmla="*/ 1465492 h 1488158"/>
              <a:gd name="connsiteX3" fmla="*/ 3182414 w 3322564"/>
              <a:gd name="connsiteY3" fmla="*/ 982892 h 1488158"/>
              <a:gd name="connsiteX4" fmla="*/ 2407714 w 3322564"/>
              <a:gd name="connsiteY4" fmla="*/ 144692 h 1488158"/>
              <a:gd name="connsiteX5" fmla="*/ 401114 w 3322564"/>
              <a:gd name="connsiteY5" fmla="*/ 119292 h 1488158"/>
              <a:gd name="connsiteX6" fmla="*/ 172514 w 3322564"/>
              <a:gd name="connsiteY6" fmla="*/ 716192 h 1488158"/>
              <a:gd name="connsiteX7" fmla="*/ 172514 w 3322564"/>
              <a:gd name="connsiteY7" fmla="*/ 716192 h 1488158"/>
              <a:gd name="connsiteX8" fmla="*/ 185214 w 3322564"/>
              <a:gd name="connsiteY8" fmla="*/ 766992 h 1488158"/>
              <a:gd name="connsiteX0" fmla="*/ 528114 w 3322564"/>
              <a:gd name="connsiteY0" fmla="*/ 373292 h 1514118"/>
              <a:gd name="connsiteX1" fmla="*/ 350314 w 3322564"/>
              <a:gd name="connsiteY1" fmla="*/ 601892 h 1514118"/>
              <a:gd name="connsiteX2" fmla="*/ 1264714 w 3322564"/>
              <a:gd name="connsiteY2" fmla="*/ 1465492 h 1514118"/>
              <a:gd name="connsiteX3" fmla="*/ 3182414 w 3322564"/>
              <a:gd name="connsiteY3" fmla="*/ 982892 h 1514118"/>
              <a:gd name="connsiteX4" fmla="*/ 2407714 w 3322564"/>
              <a:gd name="connsiteY4" fmla="*/ 144692 h 1514118"/>
              <a:gd name="connsiteX5" fmla="*/ 401114 w 3322564"/>
              <a:gd name="connsiteY5" fmla="*/ 119292 h 1514118"/>
              <a:gd name="connsiteX6" fmla="*/ 172514 w 3322564"/>
              <a:gd name="connsiteY6" fmla="*/ 716192 h 1514118"/>
              <a:gd name="connsiteX7" fmla="*/ 172514 w 3322564"/>
              <a:gd name="connsiteY7" fmla="*/ 716192 h 1514118"/>
              <a:gd name="connsiteX8" fmla="*/ 185214 w 3322564"/>
              <a:gd name="connsiteY8" fmla="*/ 766992 h 1514118"/>
              <a:gd name="connsiteX0" fmla="*/ 528114 w 3372066"/>
              <a:gd name="connsiteY0" fmla="*/ 398024 h 1538850"/>
              <a:gd name="connsiteX1" fmla="*/ 350314 w 3372066"/>
              <a:gd name="connsiteY1" fmla="*/ 626624 h 1538850"/>
              <a:gd name="connsiteX2" fmla="*/ 1264714 w 3372066"/>
              <a:gd name="connsiteY2" fmla="*/ 1490224 h 1538850"/>
              <a:gd name="connsiteX3" fmla="*/ 3182414 w 3372066"/>
              <a:gd name="connsiteY3" fmla="*/ 1007624 h 1538850"/>
              <a:gd name="connsiteX4" fmla="*/ 2407714 w 3372066"/>
              <a:gd name="connsiteY4" fmla="*/ 169424 h 1538850"/>
              <a:gd name="connsiteX5" fmla="*/ 401114 w 3372066"/>
              <a:gd name="connsiteY5" fmla="*/ 144024 h 1538850"/>
              <a:gd name="connsiteX6" fmla="*/ 172514 w 3372066"/>
              <a:gd name="connsiteY6" fmla="*/ 740924 h 1538850"/>
              <a:gd name="connsiteX7" fmla="*/ 172514 w 3372066"/>
              <a:gd name="connsiteY7" fmla="*/ 740924 h 1538850"/>
              <a:gd name="connsiteX8" fmla="*/ 185214 w 3372066"/>
              <a:gd name="connsiteY8" fmla="*/ 791724 h 1538850"/>
              <a:gd name="connsiteX0" fmla="*/ 528114 w 3303014"/>
              <a:gd name="connsiteY0" fmla="*/ 352546 h 1493372"/>
              <a:gd name="connsiteX1" fmla="*/ 350314 w 3303014"/>
              <a:gd name="connsiteY1" fmla="*/ 581146 h 1493372"/>
              <a:gd name="connsiteX2" fmla="*/ 1264714 w 3303014"/>
              <a:gd name="connsiteY2" fmla="*/ 1444746 h 1493372"/>
              <a:gd name="connsiteX3" fmla="*/ 3182414 w 3303014"/>
              <a:gd name="connsiteY3" fmla="*/ 962146 h 1493372"/>
              <a:gd name="connsiteX4" fmla="*/ 2407714 w 3303014"/>
              <a:gd name="connsiteY4" fmla="*/ 123946 h 1493372"/>
              <a:gd name="connsiteX5" fmla="*/ 401114 w 3303014"/>
              <a:gd name="connsiteY5" fmla="*/ 98546 h 1493372"/>
              <a:gd name="connsiteX6" fmla="*/ 172514 w 3303014"/>
              <a:gd name="connsiteY6" fmla="*/ 695446 h 1493372"/>
              <a:gd name="connsiteX7" fmla="*/ 172514 w 3303014"/>
              <a:gd name="connsiteY7" fmla="*/ 695446 h 1493372"/>
              <a:gd name="connsiteX8" fmla="*/ 185214 w 3303014"/>
              <a:gd name="connsiteY8" fmla="*/ 746246 h 1493372"/>
              <a:gd name="connsiteX0" fmla="*/ 528114 w 3303014"/>
              <a:gd name="connsiteY0" fmla="*/ 352546 h 1493372"/>
              <a:gd name="connsiteX1" fmla="*/ 350314 w 3303014"/>
              <a:gd name="connsiteY1" fmla="*/ 581146 h 1493372"/>
              <a:gd name="connsiteX2" fmla="*/ 1264714 w 3303014"/>
              <a:gd name="connsiteY2" fmla="*/ 1444746 h 1493372"/>
              <a:gd name="connsiteX3" fmla="*/ 3182414 w 3303014"/>
              <a:gd name="connsiteY3" fmla="*/ 962146 h 1493372"/>
              <a:gd name="connsiteX4" fmla="*/ 2407714 w 3303014"/>
              <a:gd name="connsiteY4" fmla="*/ 123946 h 1493372"/>
              <a:gd name="connsiteX5" fmla="*/ 401114 w 3303014"/>
              <a:gd name="connsiteY5" fmla="*/ 98546 h 1493372"/>
              <a:gd name="connsiteX6" fmla="*/ 172514 w 3303014"/>
              <a:gd name="connsiteY6" fmla="*/ 695446 h 1493372"/>
              <a:gd name="connsiteX7" fmla="*/ 172514 w 3303014"/>
              <a:gd name="connsiteY7" fmla="*/ 695446 h 1493372"/>
              <a:gd name="connsiteX8" fmla="*/ 185214 w 3303014"/>
              <a:gd name="connsiteY8" fmla="*/ 746246 h 1493372"/>
              <a:gd name="connsiteX0" fmla="*/ 528114 w 3303014"/>
              <a:gd name="connsiteY0" fmla="*/ 352546 h 1467412"/>
              <a:gd name="connsiteX1" fmla="*/ 286814 w 3303014"/>
              <a:gd name="connsiteY1" fmla="*/ 581146 h 1467412"/>
              <a:gd name="connsiteX2" fmla="*/ 1264714 w 3303014"/>
              <a:gd name="connsiteY2" fmla="*/ 1444746 h 1467412"/>
              <a:gd name="connsiteX3" fmla="*/ 3182414 w 3303014"/>
              <a:gd name="connsiteY3" fmla="*/ 962146 h 1467412"/>
              <a:gd name="connsiteX4" fmla="*/ 2407714 w 3303014"/>
              <a:gd name="connsiteY4" fmla="*/ 123946 h 1467412"/>
              <a:gd name="connsiteX5" fmla="*/ 401114 w 3303014"/>
              <a:gd name="connsiteY5" fmla="*/ 98546 h 1467412"/>
              <a:gd name="connsiteX6" fmla="*/ 172514 w 3303014"/>
              <a:gd name="connsiteY6" fmla="*/ 695446 h 1467412"/>
              <a:gd name="connsiteX7" fmla="*/ 172514 w 3303014"/>
              <a:gd name="connsiteY7" fmla="*/ 695446 h 1467412"/>
              <a:gd name="connsiteX8" fmla="*/ 185214 w 3303014"/>
              <a:gd name="connsiteY8" fmla="*/ 746246 h 1467412"/>
              <a:gd name="connsiteX0" fmla="*/ 528114 w 3214080"/>
              <a:gd name="connsiteY0" fmla="*/ 352546 h 1289805"/>
              <a:gd name="connsiteX1" fmla="*/ 286814 w 3214080"/>
              <a:gd name="connsiteY1" fmla="*/ 581146 h 1289805"/>
              <a:gd name="connsiteX2" fmla="*/ 1277414 w 3214080"/>
              <a:gd name="connsiteY2" fmla="*/ 1277145 h 1289805"/>
              <a:gd name="connsiteX3" fmla="*/ 3182414 w 3214080"/>
              <a:gd name="connsiteY3" fmla="*/ 962146 h 1289805"/>
              <a:gd name="connsiteX4" fmla="*/ 2407714 w 3214080"/>
              <a:gd name="connsiteY4" fmla="*/ 123946 h 1289805"/>
              <a:gd name="connsiteX5" fmla="*/ 401114 w 3214080"/>
              <a:gd name="connsiteY5" fmla="*/ 98546 h 1289805"/>
              <a:gd name="connsiteX6" fmla="*/ 172514 w 3214080"/>
              <a:gd name="connsiteY6" fmla="*/ 695446 h 1289805"/>
              <a:gd name="connsiteX7" fmla="*/ 172514 w 3214080"/>
              <a:gd name="connsiteY7" fmla="*/ 695446 h 1289805"/>
              <a:gd name="connsiteX8" fmla="*/ 185214 w 3214080"/>
              <a:gd name="connsiteY8" fmla="*/ 746246 h 1289805"/>
              <a:gd name="connsiteX0" fmla="*/ 528114 w 3214080"/>
              <a:gd name="connsiteY0" fmla="*/ 352546 h 1300119"/>
              <a:gd name="connsiteX1" fmla="*/ 286814 w 3214080"/>
              <a:gd name="connsiteY1" fmla="*/ 581146 h 1300119"/>
              <a:gd name="connsiteX2" fmla="*/ 1277414 w 3214080"/>
              <a:gd name="connsiteY2" fmla="*/ 1277145 h 1300119"/>
              <a:gd name="connsiteX3" fmla="*/ 3182414 w 3214080"/>
              <a:gd name="connsiteY3" fmla="*/ 962146 h 1300119"/>
              <a:gd name="connsiteX4" fmla="*/ 2407714 w 3214080"/>
              <a:gd name="connsiteY4" fmla="*/ 123946 h 1300119"/>
              <a:gd name="connsiteX5" fmla="*/ 401114 w 3214080"/>
              <a:gd name="connsiteY5" fmla="*/ 98546 h 1300119"/>
              <a:gd name="connsiteX6" fmla="*/ 172514 w 3214080"/>
              <a:gd name="connsiteY6" fmla="*/ 695446 h 1300119"/>
              <a:gd name="connsiteX7" fmla="*/ 172514 w 3214080"/>
              <a:gd name="connsiteY7" fmla="*/ 695446 h 1300119"/>
              <a:gd name="connsiteX8" fmla="*/ 185214 w 3214080"/>
              <a:gd name="connsiteY8" fmla="*/ 746246 h 1300119"/>
              <a:gd name="connsiteX0" fmla="*/ 528114 w 3221793"/>
              <a:gd name="connsiteY0" fmla="*/ 352546 h 1261163"/>
              <a:gd name="connsiteX1" fmla="*/ 286814 w 3221793"/>
              <a:gd name="connsiteY1" fmla="*/ 581146 h 1261163"/>
              <a:gd name="connsiteX2" fmla="*/ 1112314 w 3221793"/>
              <a:gd name="connsiteY2" fmla="*/ 1235245 h 1261163"/>
              <a:gd name="connsiteX3" fmla="*/ 3182414 w 3221793"/>
              <a:gd name="connsiteY3" fmla="*/ 962146 h 1261163"/>
              <a:gd name="connsiteX4" fmla="*/ 2407714 w 3221793"/>
              <a:gd name="connsiteY4" fmla="*/ 123946 h 1261163"/>
              <a:gd name="connsiteX5" fmla="*/ 401114 w 3221793"/>
              <a:gd name="connsiteY5" fmla="*/ 98546 h 1261163"/>
              <a:gd name="connsiteX6" fmla="*/ 172514 w 3221793"/>
              <a:gd name="connsiteY6" fmla="*/ 695446 h 1261163"/>
              <a:gd name="connsiteX7" fmla="*/ 172514 w 3221793"/>
              <a:gd name="connsiteY7" fmla="*/ 695446 h 1261163"/>
              <a:gd name="connsiteX8" fmla="*/ 185214 w 3221793"/>
              <a:gd name="connsiteY8" fmla="*/ 746246 h 1261163"/>
              <a:gd name="connsiteX0" fmla="*/ 528114 w 3221793"/>
              <a:gd name="connsiteY0" fmla="*/ 352546 h 1239123"/>
              <a:gd name="connsiteX1" fmla="*/ 274114 w 3221793"/>
              <a:gd name="connsiteY1" fmla="*/ 801122 h 1239123"/>
              <a:gd name="connsiteX2" fmla="*/ 1112314 w 3221793"/>
              <a:gd name="connsiteY2" fmla="*/ 1235245 h 1239123"/>
              <a:gd name="connsiteX3" fmla="*/ 3182414 w 3221793"/>
              <a:gd name="connsiteY3" fmla="*/ 962146 h 1239123"/>
              <a:gd name="connsiteX4" fmla="*/ 2407714 w 3221793"/>
              <a:gd name="connsiteY4" fmla="*/ 123946 h 1239123"/>
              <a:gd name="connsiteX5" fmla="*/ 401114 w 3221793"/>
              <a:gd name="connsiteY5" fmla="*/ 98546 h 1239123"/>
              <a:gd name="connsiteX6" fmla="*/ 172514 w 3221793"/>
              <a:gd name="connsiteY6" fmla="*/ 695446 h 1239123"/>
              <a:gd name="connsiteX7" fmla="*/ 172514 w 3221793"/>
              <a:gd name="connsiteY7" fmla="*/ 695446 h 1239123"/>
              <a:gd name="connsiteX8" fmla="*/ 185214 w 3221793"/>
              <a:gd name="connsiteY8" fmla="*/ 746246 h 1239123"/>
              <a:gd name="connsiteX0" fmla="*/ 607541 w 3313102"/>
              <a:gd name="connsiteY0" fmla="*/ 287789 h 1174366"/>
              <a:gd name="connsiteX1" fmla="*/ 353541 w 3313102"/>
              <a:gd name="connsiteY1" fmla="*/ 736365 h 1174366"/>
              <a:gd name="connsiteX2" fmla="*/ 1191741 w 3313102"/>
              <a:gd name="connsiteY2" fmla="*/ 1170488 h 1174366"/>
              <a:gd name="connsiteX3" fmla="*/ 3261841 w 3313102"/>
              <a:gd name="connsiteY3" fmla="*/ 897389 h 1174366"/>
              <a:gd name="connsiteX4" fmla="*/ 2487141 w 3313102"/>
              <a:gd name="connsiteY4" fmla="*/ 59189 h 1174366"/>
              <a:gd name="connsiteX5" fmla="*/ 353541 w 3313102"/>
              <a:gd name="connsiteY5" fmla="*/ 201390 h 1174366"/>
              <a:gd name="connsiteX6" fmla="*/ 251941 w 3313102"/>
              <a:gd name="connsiteY6" fmla="*/ 630689 h 1174366"/>
              <a:gd name="connsiteX7" fmla="*/ 251941 w 3313102"/>
              <a:gd name="connsiteY7" fmla="*/ 630689 h 1174366"/>
              <a:gd name="connsiteX8" fmla="*/ 264641 w 3313102"/>
              <a:gd name="connsiteY8" fmla="*/ 681489 h 1174366"/>
              <a:gd name="connsiteX0" fmla="*/ 607541 w 3313102"/>
              <a:gd name="connsiteY0" fmla="*/ 287789 h 1174366"/>
              <a:gd name="connsiteX1" fmla="*/ 353541 w 3313102"/>
              <a:gd name="connsiteY1" fmla="*/ 736365 h 1174366"/>
              <a:gd name="connsiteX2" fmla="*/ 1191741 w 3313102"/>
              <a:gd name="connsiteY2" fmla="*/ 1170488 h 1174366"/>
              <a:gd name="connsiteX3" fmla="*/ 3261841 w 3313102"/>
              <a:gd name="connsiteY3" fmla="*/ 897389 h 1174366"/>
              <a:gd name="connsiteX4" fmla="*/ 2487141 w 3313102"/>
              <a:gd name="connsiteY4" fmla="*/ 59189 h 1174366"/>
              <a:gd name="connsiteX5" fmla="*/ 353541 w 3313102"/>
              <a:gd name="connsiteY5" fmla="*/ 201390 h 1174366"/>
              <a:gd name="connsiteX6" fmla="*/ 251941 w 3313102"/>
              <a:gd name="connsiteY6" fmla="*/ 630689 h 1174366"/>
              <a:gd name="connsiteX7" fmla="*/ 251941 w 3313102"/>
              <a:gd name="connsiteY7" fmla="*/ 630689 h 1174366"/>
              <a:gd name="connsiteX8" fmla="*/ 239241 w 3313102"/>
              <a:gd name="connsiteY8" fmla="*/ 1006216 h 1174366"/>
              <a:gd name="connsiteX0" fmla="*/ 608073 w 3313634"/>
              <a:gd name="connsiteY0" fmla="*/ 287789 h 1174366"/>
              <a:gd name="connsiteX1" fmla="*/ 354073 w 3313634"/>
              <a:gd name="connsiteY1" fmla="*/ 736365 h 1174366"/>
              <a:gd name="connsiteX2" fmla="*/ 1192273 w 3313634"/>
              <a:gd name="connsiteY2" fmla="*/ 1170488 h 1174366"/>
              <a:gd name="connsiteX3" fmla="*/ 3262373 w 3313634"/>
              <a:gd name="connsiteY3" fmla="*/ 897389 h 1174366"/>
              <a:gd name="connsiteX4" fmla="*/ 2487673 w 3313634"/>
              <a:gd name="connsiteY4" fmla="*/ 59189 h 1174366"/>
              <a:gd name="connsiteX5" fmla="*/ 354073 w 3313634"/>
              <a:gd name="connsiteY5" fmla="*/ 201390 h 1174366"/>
              <a:gd name="connsiteX6" fmla="*/ 252473 w 3313634"/>
              <a:gd name="connsiteY6" fmla="*/ 630689 h 1174366"/>
              <a:gd name="connsiteX7" fmla="*/ 265173 w 3313634"/>
              <a:gd name="connsiteY7" fmla="*/ 882090 h 1174366"/>
              <a:gd name="connsiteX8" fmla="*/ 239773 w 3313634"/>
              <a:gd name="connsiteY8" fmla="*/ 1006216 h 1174366"/>
              <a:gd name="connsiteX0" fmla="*/ 544557 w 3250118"/>
              <a:gd name="connsiteY0" fmla="*/ 270195 h 1156772"/>
              <a:gd name="connsiteX1" fmla="*/ 290557 w 3250118"/>
              <a:gd name="connsiteY1" fmla="*/ 718771 h 1156772"/>
              <a:gd name="connsiteX2" fmla="*/ 1128757 w 3250118"/>
              <a:gd name="connsiteY2" fmla="*/ 1152894 h 1156772"/>
              <a:gd name="connsiteX3" fmla="*/ 3198857 w 3250118"/>
              <a:gd name="connsiteY3" fmla="*/ 879795 h 1156772"/>
              <a:gd name="connsiteX4" fmla="*/ 2424157 w 3250118"/>
              <a:gd name="connsiteY4" fmla="*/ 41595 h 1156772"/>
              <a:gd name="connsiteX5" fmla="*/ 290557 w 3250118"/>
              <a:gd name="connsiteY5" fmla="*/ 183796 h 1156772"/>
              <a:gd name="connsiteX6" fmla="*/ 11157 w 3250118"/>
              <a:gd name="connsiteY6" fmla="*/ 675945 h 1156772"/>
              <a:gd name="connsiteX7" fmla="*/ 201657 w 3250118"/>
              <a:gd name="connsiteY7" fmla="*/ 864496 h 1156772"/>
              <a:gd name="connsiteX8" fmla="*/ 176257 w 3250118"/>
              <a:gd name="connsiteY8" fmla="*/ 988622 h 1156772"/>
              <a:gd name="connsiteX0" fmla="*/ 542709 w 3248270"/>
              <a:gd name="connsiteY0" fmla="*/ 270195 h 1156772"/>
              <a:gd name="connsiteX1" fmla="*/ 288709 w 3248270"/>
              <a:gd name="connsiteY1" fmla="*/ 718771 h 1156772"/>
              <a:gd name="connsiteX2" fmla="*/ 1126909 w 3248270"/>
              <a:gd name="connsiteY2" fmla="*/ 1152894 h 1156772"/>
              <a:gd name="connsiteX3" fmla="*/ 3197009 w 3248270"/>
              <a:gd name="connsiteY3" fmla="*/ 879795 h 1156772"/>
              <a:gd name="connsiteX4" fmla="*/ 2422309 w 3248270"/>
              <a:gd name="connsiteY4" fmla="*/ 41595 h 1156772"/>
              <a:gd name="connsiteX5" fmla="*/ 288709 w 3248270"/>
              <a:gd name="connsiteY5" fmla="*/ 183796 h 1156772"/>
              <a:gd name="connsiteX6" fmla="*/ 9309 w 3248270"/>
              <a:gd name="connsiteY6" fmla="*/ 675945 h 1156772"/>
              <a:gd name="connsiteX7" fmla="*/ 174409 w 3248270"/>
              <a:gd name="connsiteY7" fmla="*/ 988622 h 1156772"/>
              <a:gd name="connsiteX0" fmla="*/ 542709 w 3248270"/>
              <a:gd name="connsiteY0" fmla="*/ 270195 h 1156772"/>
              <a:gd name="connsiteX1" fmla="*/ 288709 w 3248270"/>
              <a:gd name="connsiteY1" fmla="*/ 718771 h 1156772"/>
              <a:gd name="connsiteX2" fmla="*/ 1126909 w 3248270"/>
              <a:gd name="connsiteY2" fmla="*/ 1152894 h 1156772"/>
              <a:gd name="connsiteX3" fmla="*/ 3197009 w 3248270"/>
              <a:gd name="connsiteY3" fmla="*/ 879795 h 1156772"/>
              <a:gd name="connsiteX4" fmla="*/ 2422309 w 3248270"/>
              <a:gd name="connsiteY4" fmla="*/ 41595 h 1156772"/>
              <a:gd name="connsiteX5" fmla="*/ 288709 w 3248270"/>
              <a:gd name="connsiteY5" fmla="*/ 183796 h 1156772"/>
              <a:gd name="connsiteX6" fmla="*/ 9309 w 3248270"/>
              <a:gd name="connsiteY6" fmla="*/ 675945 h 1156772"/>
              <a:gd name="connsiteX0" fmla="*/ 615548 w 3321109"/>
              <a:gd name="connsiteY0" fmla="*/ 270195 h 1156772"/>
              <a:gd name="connsiteX1" fmla="*/ 361548 w 3321109"/>
              <a:gd name="connsiteY1" fmla="*/ 718771 h 1156772"/>
              <a:gd name="connsiteX2" fmla="*/ 1199748 w 3321109"/>
              <a:gd name="connsiteY2" fmla="*/ 1152894 h 1156772"/>
              <a:gd name="connsiteX3" fmla="*/ 3269848 w 3321109"/>
              <a:gd name="connsiteY3" fmla="*/ 879795 h 1156772"/>
              <a:gd name="connsiteX4" fmla="*/ 2495148 w 3321109"/>
              <a:gd name="connsiteY4" fmla="*/ 41595 h 1156772"/>
              <a:gd name="connsiteX5" fmla="*/ 361548 w 3321109"/>
              <a:gd name="connsiteY5" fmla="*/ 183796 h 1156772"/>
              <a:gd name="connsiteX6" fmla="*/ 82148 w 3321109"/>
              <a:gd name="connsiteY6" fmla="*/ 675945 h 1156772"/>
              <a:gd name="connsiteX0" fmla="*/ 479379 w 3184940"/>
              <a:gd name="connsiteY0" fmla="*/ 269450 h 1156027"/>
              <a:gd name="connsiteX1" fmla="*/ 225379 w 3184940"/>
              <a:gd name="connsiteY1" fmla="*/ 718026 h 1156027"/>
              <a:gd name="connsiteX2" fmla="*/ 1063579 w 3184940"/>
              <a:gd name="connsiteY2" fmla="*/ 1152149 h 1156027"/>
              <a:gd name="connsiteX3" fmla="*/ 3133679 w 3184940"/>
              <a:gd name="connsiteY3" fmla="*/ 879050 h 1156027"/>
              <a:gd name="connsiteX4" fmla="*/ 2358979 w 3184940"/>
              <a:gd name="connsiteY4" fmla="*/ 40850 h 1156027"/>
              <a:gd name="connsiteX5" fmla="*/ 225379 w 3184940"/>
              <a:gd name="connsiteY5" fmla="*/ 183051 h 1156027"/>
              <a:gd name="connsiteX6" fmla="*/ 161879 w 3184940"/>
              <a:gd name="connsiteY6" fmla="*/ 643775 h 1156027"/>
              <a:gd name="connsiteX0" fmla="*/ 358604 w 3059838"/>
              <a:gd name="connsiteY0" fmla="*/ 283275 h 1169852"/>
              <a:gd name="connsiteX1" fmla="*/ 104604 w 3059838"/>
              <a:gd name="connsiteY1" fmla="*/ 731851 h 1169852"/>
              <a:gd name="connsiteX2" fmla="*/ 942804 w 3059838"/>
              <a:gd name="connsiteY2" fmla="*/ 1165974 h 1169852"/>
              <a:gd name="connsiteX3" fmla="*/ 3012904 w 3059838"/>
              <a:gd name="connsiteY3" fmla="*/ 892875 h 1169852"/>
              <a:gd name="connsiteX4" fmla="*/ 2238204 w 3059838"/>
              <a:gd name="connsiteY4" fmla="*/ 54675 h 1169852"/>
              <a:gd name="connsiteX5" fmla="*/ 523704 w 3059838"/>
              <a:gd name="connsiteY5" fmla="*/ 144501 h 1169852"/>
              <a:gd name="connsiteX6" fmla="*/ 41104 w 3059838"/>
              <a:gd name="connsiteY6" fmla="*/ 657600 h 1169852"/>
              <a:gd name="connsiteX0" fmla="*/ 358604 w 3128222"/>
              <a:gd name="connsiteY0" fmla="*/ 283275 h 1185594"/>
              <a:gd name="connsiteX1" fmla="*/ 104604 w 3128222"/>
              <a:gd name="connsiteY1" fmla="*/ 731851 h 1185594"/>
              <a:gd name="connsiteX2" fmla="*/ 942804 w 3128222"/>
              <a:gd name="connsiteY2" fmla="*/ 1165974 h 1185594"/>
              <a:gd name="connsiteX3" fmla="*/ 3012904 w 3128222"/>
              <a:gd name="connsiteY3" fmla="*/ 892875 h 1185594"/>
              <a:gd name="connsiteX4" fmla="*/ 2238204 w 3128222"/>
              <a:gd name="connsiteY4" fmla="*/ 54675 h 1185594"/>
              <a:gd name="connsiteX5" fmla="*/ 523704 w 3128222"/>
              <a:gd name="connsiteY5" fmla="*/ 144501 h 1185594"/>
              <a:gd name="connsiteX6" fmla="*/ 41104 w 3128222"/>
              <a:gd name="connsiteY6" fmla="*/ 657600 h 118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28222" h="1185594">
                <a:moveTo>
                  <a:pt x="358604" y="283275"/>
                </a:moveTo>
                <a:cubicBezTo>
                  <a:pt x="208320" y="306558"/>
                  <a:pt x="7237" y="584735"/>
                  <a:pt x="104604" y="731851"/>
                </a:cubicBezTo>
                <a:cubicBezTo>
                  <a:pt x="201971" y="878967"/>
                  <a:pt x="458087" y="1139137"/>
                  <a:pt x="942804" y="1165974"/>
                </a:cubicBezTo>
                <a:cubicBezTo>
                  <a:pt x="1427521" y="1192811"/>
                  <a:pt x="2606504" y="1245691"/>
                  <a:pt x="3012904" y="892875"/>
                </a:cubicBezTo>
                <a:cubicBezTo>
                  <a:pt x="3419304" y="540059"/>
                  <a:pt x="2653071" y="179404"/>
                  <a:pt x="2238204" y="54675"/>
                </a:cubicBezTo>
                <a:cubicBezTo>
                  <a:pt x="1823337" y="-70054"/>
                  <a:pt x="889887" y="44014"/>
                  <a:pt x="523704" y="144501"/>
                </a:cubicBezTo>
                <a:cubicBezTo>
                  <a:pt x="157521" y="244988"/>
                  <a:pt x="-104946" y="502512"/>
                  <a:pt x="41104" y="657600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156972" y="4103439"/>
            <a:ext cx="37698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3400" indent="-533400"/>
            <a:r>
              <a:rPr lang="ru-RU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Script" panose="020B0504020000000003" pitchFamily="34" charset="0"/>
              </a:rPr>
              <a:t>вот этот штрихкод</a:t>
            </a:r>
            <a:endParaRPr lang="ru-RU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Script" panose="020B0504020000000003" pitchFamily="34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6057900" y="3780274"/>
            <a:ext cx="2095500" cy="646331"/>
          </a:xfrm>
          <a:custGeom>
            <a:avLst/>
            <a:gdLst>
              <a:gd name="connsiteX0" fmla="*/ 0 w 2095500"/>
              <a:gd name="connsiteY0" fmla="*/ 1143000 h 1143000"/>
              <a:gd name="connsiteX1" fmla="*/ 1333500 w 2095500"/>
              <a:gd name="connsiteY1" fmla="*/ 762000 h 1143000"/>
              <a:gd name="connsiteX2" fmla="*/ 2095500 w 2095500"/>
              <a:gd name="connsiteY2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5500" h="1143000">
                <a:moveTo>
                  <a:pt x="0" y="1143000"/>
                </a:moveTo>
                <a:cubicBezTo>
                  <a:pt x="492125" y="1047750"/>
                  <a:pt x="984250" y="952500"/>
                  <a:pt x="1333500" y="762000"/>
                </a:cubicBezTo>
                <a:cubicBezTo>
                  <a:pt x="1682750" y="571500"/>
                  <a:pt x="1889125" y="285750"/>
                  <a:pt x="2095500" y="0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ru-RU" sz="360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Script" panose="020B05040200000000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0009239" cy="7392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62865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3200" dirty="0"/>
              <a:t>Данные «большого» штрихкода акцизной </a:t>
            </a:r>
            <a:r>
              <a:rPr lang="ru-RU" sz="3200" dirty="0" smtClean="0"/>
              <a:t>марки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79913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8115300" y="5880100"/>
            <a:ext cx="2438401" cy="569613"/>
          </a:xfrm>
          <a:custGeom>
            <a:avLst/>
            <a:gdLst>
              <a:gd name="connsiteX0" fmla="*/ 382948 w 3078718"/>
              <a:gd name="connsiteY0" fmla="*/ 330995 h 1431251"/>
              <a:gd name="connsiteX1" fmla="*/ 205148 w 3078718"/>
              <a:gd name="connsiteY1" fmla="*/ 559595 h 1431251"/>
              <a:gd name="connsiteX2" fmla="*/ 1119548 w 3078718"/>
              <a:gd name="connsiteY2" fmla="*/ 1423195 h 1431251"/>
              <a:gd name="connsiteX3" fmla="*/ 3037248 w 3078718"/>
              <a:gd name="connsiteY3" fmla="*/ 940595 h 1431251"/>
              <a:gd name="connsiteX4" fmla="*/ 2262548 w 3078718"/>
              <a:gd name="connsiteY4" fmla="*/ 102395 h 1431251"/>
              <a:gd name="connsiteX5" fmla="*/ 255948 w 3078718"/>
              <a:gd name="connsiteY5" fmla="*/ 76995 h 1431251"/>
              <a:gd name="connsiteX6" fmla="*/ 27348 w 3078718"/>
              <a:gd name="connsiteY6" fmla="*/ 673895 h 1431251"/>
              <a:gd name="connsiteX7" fmla="*/ 27348 w 3078718"/>
              <a:gd name="connsiteY7" fmla="*/ 673895 h 1431251"/>
              <a:gd name="connsiteX8" fmla="*/ 40048 w 3078718"/>
              <a:gd name="connsiteY8" fmla="*/ 724695 h 1431251"/>
              <a:gd name="connsiteX0" fmla="*/ 528114 w 3223884"/>
              <a:gd name="connsiteY0" fmla="*/ 373292 h 1473548"/>
              <a:gd name="connsiteX1" fmla="*/ 350314 w 3223884"/>
              <a:gd name="connsiteY1" fmla="*/ 601892 h 1473548"/>
              <a:gd name="connsiteX2" fmla="*/ 1264714 w 3223884"/>
              <a:gd name="connsiteY2" fmla="*/ 1465492 h 1473548"/>
              <a:gd name="connsiteX3" fmla="*/ 3182414 w 3223884"/>
              <a:gd name="connsiteY3" fmla="*/ 982892 h 1473548"/>
              <a:gd name="connsiteX4" fmla="*/ 2407714 w 3223884"/>
              <a:gd name="connsiteY4" fmla="*/ 144692 h 1473548"/>
              <a:gd name="connsiteX5" fmla="*/ 401114 w 3223884"/>
              <a:gd name="connsiteY5" fmla="*/ 119292 h 1473548"/>
              <a:gd name="connsiteX6" fmla="*/ 172514 w 3223884"/>
              <a:gd name="connsiteY6" fmla="*/ 716192 h 1473548"/>
              <a:gd name="connsiteX7" fmla="*/ 172514 w 3223884"/>
              <a:gd name="connsiteY7" fmla="*/ 716192 h 1473548"/>
              <a:gd name="connsiteX8" fmla="*/ 185214 w 3223884"/>
              <a:gd name="connsiteY8" fmla="*/ 766992 h 1473548"/>
              <a:gd name="connsiteX0" fmla="*/ 528114 w 3322564"/>
              <a:gd name="connsiteY0" fmla="*/ 373292 h 1488158"/>
              <a:gd name="connsiteX1" fmla="*/ 350314 w 3322564"/>
              <a:gd name="connsiteY1" fmla="*/ 601892 h 1488158"/>
              <a:gd name="connsiteX2" fmla="*/ 1264714 w 3322564"/>
              <a:gd name="connsiteY2" fmla="*/ 1465492 h 1488158"/>
              <a:gd name="connsiteX3" fmla="*/ 3182414 w 3322564"/>
              <a:gd name="connsiteY3" fmla="*/ 982892 h 1488158"/>
              <a:gd name="connsiteX4" fmla="*/ 2407714 w 3322564"/>
              <a:gd name="connsiteY4" fmla="*/ 144692 h 1488158"/>
              <a:gd name="connsiteX5" fmla="*/ 401114 w 3322564"/>
              <a:gd name="connsiteY5" fmla="*/ 119292 h 1488158"/>
              <a:gd name="connsiteX6" fmla="*/ 172514 w 3322564"/>
              <a:gd name="connsiteY6" fmla="*/ 716192 h 1488158"/>
              <a:gd name="connsiteX7" fmla="*/ 172514 w 3322564"/>
              <a:gd name="connsiteY7" fmla="*/ 716192 h 1488158"/>
              <a:gd name="connsiteX8" fmla="*/ 185214 w 3322564"/>
              <a:gd name="connsiteY8" fmla="*/ 766992 h 1488158"/>
              <a:gd name="connsiteX0" fmla="*/ 528114 w 3322564"/>
              <a:gd name="connsiteY0" fmla="*/ 373292 h 1514118"/>
              <a:gd name="connsiteX1" fmla="*/ 350314 w 3322564"/>
              <a:gd name="connsiteY1" fmla="*/ 601892 h 1514118"/>
              <a:gd name="connsiteX2" fmla="*/ 1264714 w 3322564"/>
              <a:gd name="connsiteY2" fmla="*/ 1465492 h 1514118"/>
              <a:gd name="connsiteX3" fmla="*/ 3182414 w 3322564"/>
              <a:gd name="connsiteY3" fmla="*/ 982892 h 1514118"/>
              <a:gd name="connsiteX4" fmla="*/ 2407714 w 3322564"/>
              <a:gd name="connsiteY4" fmla="*/ 144692 h 1514118"/>
              <a:gd name="connsiteX5" fmla="*/ 401114 w 3322564"/>
              <a:gd name="connsiteY5" fmla="*/ 119292 h 1514118"/>
              <a:gd name="connsiteX6" fmla="*/ 172514 w 3322564"/>
              <a:gd name="connsiteY6" fmla="*/ 716192 h 1514118"/>
              <a:gd name="connsiteX7" fmla="*/ 172514 w 3322564"/>
              <a:gd name="connsiteY7" fmla="*/ 716192 h 1514118"/>
              <a:gd name="connsiteX8" fmla="*/ 185214 w 3322564"/>
              <a:gd name="connsiteY8" fmla="*/ 766992 h 1514118"/>
              <a:gd name="connsiteX0" fmla="*/ 528114 w 3372066"/>
              <a:gd name="connsiteY0" fmla="*/ 398024 h 1538850"/>
              <a:gd name="connsiteX1" fmla="*/ 350314 w 3372066"/>
              <a:gd name="connsiteY1" fmla="*/ 626624 h 1538850"/>
              <a:gd name="connsiteX2" fmla="*/ 1264714 w 3372066"/>
              <a:gd name="connsiteY2" fmla="*/ 1490224 h 1538850"/>
              <a:gd name="connsiteX3" fmla="*/ 3182414 w 3372066"/>
              <a:gd name="connsiteY3" fmla="*/ 1007624 h 1538850"/>
              <a:gd name="connsiteX4" fmla="*/ 2407714 w 3372066"/>
              <a:gd name="connsiteY4" fmla="*/ 169424 h 1538850"/>
              <a:gd name="connsiteX5" fmla="*/ 401114 w 3372066"/>
              <a:gd name="connsiteY5" fmla="*/ 144024 h 1538850"/>
              <a:gd name="connsiteX6" fmla="*/ 172514 w 3372066"/>
              <a:gd name="connsiteY6" fmla="*/ 740924 h 1538850"/>
              <a:gd name="connsiteX7" fmla="*/ 172514 w 3372066"/>
              <a:gd name="connsiteY7" fmla="*/ 740924 h 1538850"/>
              <a:gd name="connsiteX8" fmla="*/ 185214 w 3372066"/>
              <a:gd name="connsiteY8" fmla="*/ 791724 h 1538850"/>
              <a:gd name="connsiteX0" fmla="*/ 528114 w 3303014"/>
              <a:gd name="connsiteY0" fmla="*/ 352546 h 1493372"/>
              <a:gd name="connsiteX1" fmla="*/ 350314 w 3303014"/>
              <a:gd name="connsiteY1" fmla="*/ 581146 h 1493372"/>
              <a:gd name="connsiteX2" fmla="*/ 1264714 w 3303014"/>
              <a:gd name="connsiteY2" fmla="*/ 1444746 h 1493372"/>
              <a:gd name="connsiteX3" fmla="*/ 3182414 w 3303014"/>
              <a:gd name="connsiteY3" fmla="*/ 962146 h 1493372"/>
              <a:gd name="connsiteX4" fmla="*/ 2407714 w 3303014"/>
              <a:gd name="connsiteY4" fmla="*/ 123946 h 1493372"/>
              <a:gd name="connsiteX5" fmla="*/ 401114 w 3303014"/>
              <a:gd name="connsiteY5" fmla="*/ 98546 h 1493372"/>
              <a:gd name="connsiteX6" fmla="*/ 172514 w 3303014"/>
              <a:gd name="connsiteY6" fmla="*/ 695446 h 1493372"/>
              <a:gd name="connsiteX7" fmla="*/ 172514 w 3303014"/>
              <a:gd name="connsiteY7" fmla="*/ 695446 h 1493372"/>
              <a:gd name="connsiteX8" fmla="*/ 185214 w 3303014"/>
              <a:gd name="connsiteY8" fmla="*/ 746246 h 1493372"/>
              <a:gd name="connsiteX0" fmla="*/ 528114 w 3303014"/>
              <a:gd name="connsiteY0" fmla="*/ 352546 h 1493372"/>
              <a:gd name="connsiteX1" fmla="*/ 350314 w 3303014"/>
              <a:gd name="connsiteY1" fmla="*/ 581146 h 1493372"/>
              <a:gd name="connsiteX2" fmla="*/ 1264714 w 3303014"/>
              <a:gd name="connsiteY2" fmla="*/ 1444746 h 1493372"/>
              <a:gd name="connsiteX3" fmla="*/ 3182414 w 3303014"/>
              <a:gd name="connsiteY3" fmla="*/ 962146 h 1493372"/>
              <a:gd name="connsiteX4" fmla="*/ 2407714 w 3303014"/>
              <a:gd name="connsiteY4" fmla="*/ 123946 h 1493372"/>
              <a:gd name="connsiteX5" fmla="*/ 401114 w 3303014"/>
              <a:gd name="connsiteY5" fmla="*/ 98546 h 1493372"/>
              <a:gd name="connsiteX6" fmla="*/ 172514 w 3303014"/>
              <a:gd name="connsiteY6" fmla="*/ 695446 h 1493372"/>
              <a:gd name="connsiteX7" fmla="*/ 172514 w 3303014"/>
              <a:gd name="connsiteY7" fmla="*/ 695446 h 1493372"/>
              <a:gd name="connsiteX8" fmla="*/ 185214 w 3303014"/>
              <a:gd name="connsiteY8" fmla="*/ 746246 h 1493372"/>
              <a:gd name="connsiteX0" fmla="*/ 528114 w 3303014"/>
              <a:gd name="connsiteY0" fmla="*/ 352546 h 1467412"/>
              <a:gd name="connsiteX1" fmla="*/ 286814 w 3303014"/>
              <a:gd name="connsiteY1" fmla="*/ 581146 h 1467412"/>
              <a:gd name="connsiteX2" fmla="*/ 1264714 w 3303014"/>
              <a:gd name="connsiteY2" fmla="*/ 1444746 h 1467412"/>
              <a:gd name="connsiteX3" fmla="*/ 3182414 w 3303014"/>
              <a:gd name="connsiteY3" fmla="*/ 962146 h 1467412"/>
              <a:gd name="connsiteX4" fmla="*/ 2407714 w 3303014"/>
              <a:gd name="connsiteY4" fmla="*/ 123946 h 1467412"/>
              <a:gd name="connsiteX5" fmla="*/ 401114 w 3303014"/>
              <a:gd name="connsiteY5" fmla="*/ 98546 h 1467412"/>
              <a:gd name="connsiteX6" fmla="*/ 172514 w 3303014"/>
              <a:gd name="connsiteY6" fmla="*/ 695446 h 1467412"/>
              <a:gd name="connsiteX7" fmla="*/ 172514 w 3303014"/>
              <a:gd name="connsiteY7" fmla="*/ 695446 h 1467412"/>
              <a:gd name="connsiteX8" fmla="*/ 185214 w 3303014"/>
              <a:gd name="connsiteY8" fmla="*/ 746246 h 1467412"/>
              <a:gd name="connsiteX0" fmla="*/ 528114 w 3214080"/>
              <a:gd name="connsiteY0" fmla="*/ 352546 h 1289805"/>
              <a:gd name="connsiteX1" fmla="*/ 286814 w 3214080"/>
              <a:gd name="connsiteY1" fmla="*/ 581146 h 1289805"/>
              <a:gd name="connsiteX2" fmla="*/ 1277414 w 3214080"/>
              <a:gd name="connsiteY2" fmla="*/ 1277145 h 1289805"/>
              <a:gd name="connsiteX3" fmla="*/ 3182414 w 3214080"/>
              <a:gd name="connsiteY3" fmla="*/ 962146 h 1289805"/>
              <a:gd name="connsiteX4" fmla="*/ 2407714 w 3214080"/>
              <a:gd name="connsiteY4" fmla="*/ 123946 h 1289805"/>
              <a:gd name="connsiteX5" fmla="*/ 401114 w 3214080"/>
              <a:gd name="connsiteY5" fmla="*/ 98546 h 1289805"/>
              <a:gd name="connsiteX6" fmla="*/ 172514 w 3214080"/>
              <a:gd name="connsiteY6" fmla="*/ 695446 h 1289805"/>
              <a:gd name="connsiteX7" fmla="*/ 172514 w 3214080"/>
              <a:gd name="connsiteY7" fmla="*/ 695446 h 1289805"/>
              <a:gd name="connsiteX8" fmla="*/ 185214 w 3214080"/>
              <a:gd name="connsiteY8" fmla="*/ 746246 h 1289805"/>
              <a:gd name="connsiteX0" fmla="*/ 528114 w 3214080"/>
              <a:gd name="connsiteY0" fmla="*/ 352546 h 1300119"/>
              <a:gd name="connsiteX1" fmla="*/ 286814 w 3214080"/>
              <a:gd name="connsiteY1" fmla="*/ 581146 h 1300119"/>
              <a:gd name="connsiteX2" fmla="*/ 1277414 w 3214080"/>
              <a:gd name="connsiteY2" fmla="*/ 1277145 h 1300119"/>
              <a:gd name="connsiteX3" fmla="*/ 3182414 w 3214080"/>
              <a:gd name="connsiteY3" fmla="*/ 962146 h 1300119"/>
              <a:gd name="connsiteX4" fmla="*/ 2407714 w 3214080"/>
              <a:gd name="connsiteY4" fmla="*/ 123946 h 1300119"/>
              <a:gd name="connsiteX5" fmla="*/ 401114 w 3214080"/>
              <a:gd name="connsiteY5" fmla="*/ 98546 h 1300119"/>
              <a:gd name="connsiteX6" fmla="*/ 172514 w 3214080"/>
              <a:gd name="connsiteY6" fmla="*/ 695446 h 1300119"/>
              <a:gd name="connsiteX7" fmla="*/ 172514 w 3214080"/>
              <a:gd name="connsiteY7" fmla="*/ 695446 h 1300119"/>
              <a:gd name="connsiteX8" fmla="*/ 185214 w 3214080"/>
              <a:gd name="connsiteY8" fmla="*/ 746246 h 1300119"/>
              <a:gd name="connsiteX0" fmla="*/ 528114 w 3221793"/>
              <a:gd name="connsiteY0" fmla="*/ 352546 h 1261163"/>
              <a:gd name="connsiteX1" fmla="*/ 286814 w 3221793"/>
              <a:gd name="connsiteY1" fmla="*/ 581146 h 1261163"/>
              <a:gd name="connsiteX2" fmla="*/ 1112314 w 3221793"/>
              <a:gd name="connsiteY2" fmla="*/ 1235245 h 1261163"/>
              <a:gd name="connsiteX3" fmla="*/ 3182414 w 3221793"/>
              <a:gd name="connsiteY3" fmla="*/ 962146 h 1261163"/>
              <a:gd name="connsiteX4" fmla="*/ 2407714 w 3221793"/>
              <a:gd name="connsiteY4" fmla="*/ 123946 h 1261163"/>
              <a:gd name="connsiteX5" fmla="*/ 401114 w 3221793"/>
              <a:gd name="connsiteY5" fmla="*/ 98546 h 1261163"/>
              <a:gd name="connsiteX6" fmla="*/ 172514 w 3221793"/>
              <a:gd name="connsiteY6" fmla="*/ 695446 h 1261163"/>
              <a:gd name="connsiteX7" fmla="*/ 172514 w 3221793"/>
              <a:gd name="connsiteY7" fmla="*/ 695446 h 1261163"/>
              <a:gd name="connsiteX8" fmla="*/ 185214 w 3221793"/>
              <a:gd name="connsiteY8" fmla="*/ 746246 h 1261163"/>
              <a:gd name="connsiteX0" fmla="*/ 528114 w 3221793"/>
              <a:gd name="connsiteY0" fmla="*/ 352546 h 1239123"/>
              <a:gd name="connsiteX1" fmla="*/ 274114 w 3221793"/>
              <a:gd name="connsiteY1" fmla="*/ 801122 h 1239123"/>
              <a:gd name="connsiteX2" fmla="*/ 1112314 w 3221793"/>
              <a:gd name="connsiteY2" fmla="*/ 1235245 h 1239123"/>
              <a:gd name="connsiteX3" fmla="*/ 3182414 w 3221793"/>
              <a:gd name="connsiteY3" fmla="*/ 962146 h 1239123"/>
              <a:gd name="connsiteX4" fmla="*/ 2407714 w 3221793"/>
              <a:gd name="connsiteY4" fmla="*/ 123946 h 1239123"/>
              <a:gd name="connsiteX5" fmla="*/ 401114 w 3221793"/>
              <a:gd name="connsiteY5" fmla="*/ 98546 h 1239123"/>
              <a:gd name="connsiteX6" fmla="*/ 172514 w 3221793"/>
              <a:gd name="connsiteY6" fmla="*/ 695446 h 1239123"/>
              <a:gd name="connsiteX7" fmla="*/ 172514 w 3221793"/>
              <a:gd name="connsiteY7" fmla="*/ 695446 h 1239123"/>
              <a:gd name="connsiteX8" fmla="*/ 185214 w 3221793"/>
              <a:gd name="connsiteY8" fmla="*/ 746246 h 1239123"/>
              <a:gd name="connsiteX0" fmla="*/ 607541 w 3313102"/>
              <a:gd name="connsiteY0" fmla="*/ 287789 h 1174366"/>
              <a:gd name="connsiteX1" fmla="*/ 353541 w 3313102"/>
              <a:gd name="connsiteY1" fmla="*/ 736365 h 1174366"/>
              <a:gd name="connsiteX2" fmla="*/ 1191741 w 3313102"/>
              <a:gd name="connsiteY2" fmla="*/ 1170488 h 1174366"/>
              <a:gd name="connsiteX3" fmla="*/ 3261841 w 3313102"/>
              <a:gd name="connsiteY3" fmla="*/ 897389 h 1174366"/>
              <a:gd name="connsiteX4" fmla="*/ 2487141 w 3313102"/>
              <a:gd name="connsiteY4" fmla="*/ 59189 h 1174366"/>
              <a:gd name="connsiteX5" fmla="*/ 353541 w 3313102"/>
              <a:gd name="connsiteY5" fmla="*/ 201390 h 1174366"/>
              <a:gd name="connsiteX6" fmla="*/ 251941 w 3313102"/>
              <a:gd name="connsiteY6" fmla="*/ 630689 h 1174366"/>
              <a:gd name="connsiteX7" fmla="*/ 251941 w 3313102"/>
              <a:gd name="connsiteY7" fmla="*/ 630689 h 1174366"/>
              <a:gd name="connsiteX8" fmla="*/ 264641 w 3313102"/>
              <a:gd name="connsiteY8" fmla="*/ 681489 h 1174366"/>
              <a:gd name="connsiteX0" fmla="*/ 607541 w 3313102"/>
              <a:gd name="connsiteY0" fmla="*/ 287789 h 1174366"/>
              <a:gd name="connsiteX1" fmla="*/ 353541 w 3313102"/>
              <a:gd name="connsiteY1" fmla="*/ 736365 h 1174366"/>
              <a:gd name="connsiteX2" fmla="*/ 1191741 w 3313102"/>
              <a:gd name="connsiteY2" fmla="*/ 1170488 h 1174366"/>
              <a:gd name="connsiteX3" fmla="*/ 3261841 w 3313102"/>
              <a:gd name="connsiteY3" fmla="*/ 897389 h 1174366"/>
              <a:gd name="connsiteX4" fmla="*/ 2487141 w 3313102"/>
              <a:gd name="connsiteY4" fmla="*/ 59189 h 1174366"/>
              <a:gd name="connsiteX5" fmla="*/ 353541 w 3313102"/>
              <a:gd name="connsiteY5" fmla="*/ 201390 h 1174366"/>
              <a:gd name="connsiteX6" fmla="*/ 251941 w 3313102"/>
              <a:gd name="connsiteY6" fmla="*/ 630689 h 1174366"/>
              <a:gd name="connsiteX7" fmla="*/ 251941 w 3313102"/>
              <a:gd name="connsiteY7" fmla="*/ 630689 h 1174366"/>
              <a:gd name="connsiteX8" fmla="*/ 239241 w 3313102"/>
              <a:gd name="connsiteY8" fmla="*/ 1006216 h 1174366"/>
              <a:gd name="connsiteX0" fmla="*/ 608073 w 3313634"/>
              <a:gd name="connsiteY0" fmla="*/ 287789 h 1174366"/>
              <a:gd name="connsiteX1" fmla="*/ 354073 w 3313634"/>
              <a:gd name="connsiteY1" fmla="*/ 736365 h 1174366"/>
              <a:gd name="connsiteX2" fmla="*/ 1192273 w 3313634"/>
              <a:gd name="connsiteY2" fmla="*/ 1170488 h 1174366"/>
              <a:gd name="connsiteX3" fmla="*/ 3262373 w 3313634"/>
              <a:gd name="connsiteY3" fmla="*/ 897389 h 1174366"/>
              <a:gd name="connsiteX4" fmla="*/ 2487673 w 3313634"/>
              <a:gd name="connsiteY4" fmla="*/ 59189 h 1174366"/>
              <a:gd name="connsiteX5" fmla="*/ 354073 w 3313634"/>
              <a:gd name="connsiteY5" fmla="*/ 201390 h 1174366"/>
              <a:gd name="connsiteX6" fmla="*/ 252473 w 3313634"/>
              <a:gd name="connsiteY6" fmla="*/ 630689 h 1174366"/>
              <a:gd name="connsiteX7" fmla="*/ 265173 w 3313634"/>
              <a:gd name="connsiteY7" fmla="*/ 882090 h 1174366"/>
              <a:gd name="connsiteX8" fmla="*/ 239773 w 3313634"/>
              <a:gd name="connsiteY8" fmla="*/ 1006216 h 1174366"/>
              <a:gd name="connsiteX0" fmla="*/ 544557 w 3250118"/>
              <a:gd name="connsiteY0" fmla="*/ 270195 h 1156772"/>
              <a:gd name="connsiteX1" fmla="*/ 290557 w 3250118"/>
              <a:gd name="connsiteY1" fmla="*/ 718771 h 1156772"/>
              <a:gd name="connsiteX2" fmla="*/ 1128757 w 3250118"/>
              <a:gd name="connsiteY2" fmla="*/ 1152894 h 1156772"/>
              <a:gd name="connsiteX3" fmla="*/ 3198857 w 3250118"/>
              <a:gd name="connsiteY3" fmla="*/ 879795 h 1156772"/>
              <a:gd name="connsiteX4" fmla="*/ 2424157 w 3250118"/>
              <a:gd name="connsiteY4" fmla="*/ 41595 h 1156772"/>
              <a:gd name="connsiteX5" fmla="*/ 290557 w 3250118"/>
              <a:gd name="connsiteY5" fmla="*/ 183796 h 1156772"/>
              <a:gd name="connsiteX6" fmla="*/ 11157 w 3250118"/>
              <a:gd name="connsiteY6" fmla="*/ 675945 h 1156772"/>
              <a:gd name="connsiteX7" fmla="*/ 201657 w 3250118"/>
              <a:gd name="connsiteY7" fmla="*/ 864496 h 1156772"/>
              <a:gd name="connsiteX8" fmla="*/ 176257 w 3250118"/>
              <a:gd name="connsiteY8" fmla="*/ 988622 h 1156772"/>
              <a:gd name="connsiteX0" fmla="*/ 542709 w 3248270"/>
              <a:gd name="connsiteY0" fmla="*/ 270195 h 1156772"/>
              <a:gd name="connsiteX1" fmla="*/ 288709 w 3248270"/>
              <a:gd name="connsiteY1" fmla="*/ 718771 h 1156772"/>
              <a:gd name="connsiteX2" fmla="*/ 1126909 w 3248270"/>
              <a:gd name="connsiteY2" fmla="*/ 1152894 h 1156772"/>
              <a:gd name="connsiteX3" fmla="*/ 3197009 w 3248270"/>
              <a:gd name="connsiteY3" fmla="*/ 879795 h 1156772"/>
              <a:gd name="connsiteX4" fmla="*/ 2422309 w 3248270"/>
              <a:gd name="connsiteY4" fmla="*/ 41595 h 1156772"/>
              <a:gd name="connsiteX5" fmla="*/ 288709 w 3248270"/>
              <a:gd name="connsiteY5" fmla="*/ 183796 h 1156772"/>
              <a:gd name="connsiteX6" fmla="*/ 9309 w 3248270"/>
              <a:gd name="connsiteY6" fmla="*/ 675945 h 1156772"/>
              <a:gd name="connsiteX7" fmla="*/ 174409 w 3248270"/>
              <a:gd name="connsiteY7" fmla="*/ 988622 h 1156772"/>
              <a:gd name="connsiteX0" fmla="*/ 542709 w 3248270"/>
              <a:gd name="connsiteY0" fmla="*/ 270195 h 1156772"/>
              <a:gd name="connsiteX1" fmla="*/ 288709 w 3248270"/>
              <a:gd name="connsiteY1" fmla="*/ 718771 h 1156772"/>
              <a:gd name="connsiteX2" fmla="*/ 1126909 w 3248270"/>
              <a:gd name="connsiteY2" fmla="*/ 1152894 h 1156772"/>
              <a:gd name="connsiteX3" fmla="*/ 3197009 w 3248270"/>
              <a:gd name="connsiteY3" fmla="*/ 879795 h 1156772"/>
              <a:gd name="connsiteX4" fmla="*/ 2422309 w 3248270"/>
              <a:gd name="connsiteY4" fmla="*/ 41595 h 1156772"/>
              <a:gd name="connsiteX5" fmla="*/ 288709 w 3248270"/>
              <a:gd name="connsiteY5" fmla="*/ 183796 h 1156772"/>
              <a:gd name="connsiteX6" fmla="*/ 9309 w 3248270"/>
              <a:gd name="connsiteY6" fmla="*/ 675945 h 1156772"/>
              <a:gd name="connsiteX0" fmla="*/ 615548 w 3321109"/>
              <a:gd name="connsiteY0" fmla="*/ 270195 h 1156772"/>
              <a:gd name="connsiteX1" fmla="*/ 361548 w 3321109"/>
              <a:gd name="connsiteY1" fmla="*/ 718771 h 1156772"/>
              <a:gd name="connsiteX2" fmla="*/ 1199748 w 3321109"/>
              <a:gd name="connsiteY2" fmla="*/ 1152894 h 1156772"/>
              <a:gd name="connsiteX3" fmla="*/ 3269848 w 3321109"/>
              <a:gd name="connsiteY3" fmla="*/ 879795 h 1156772"/>
              <a:gd name="connsiteX4" fmla="*/ 2495148 w 3321109"/>
              <a:gd name="connsiteY4" fmla="*/ 41595 h 1156772"/>
              <a:gd name="connsiteX5" fmla="*/ 361548 w 3321109"/>
              <a:gd name="connsiteY5" fmla="*/ 183796 h 1156772"/>
              <a:gd name="connsiteX6" fmla="*/ 82148 w 3321109"/>
              <a:gd name="connsiteY6" fmla="*/ 675945 h 1156772"/>
              <a:gd name="connsiteX0" fmla="*/ 479379 w 3184940"/>
              <a:gd name="connsiteY0" fmla="*/ 269450 h 1156027"/>
              <a:gd name="connsiteX1" fmla="*/ 225379 w 3184940"/>
              <a:gd name="connsiteY1" fmla="*/ 718026 h 1156027"/>
              <a:gd name="connsiteX2" fmla="*/ 1063579 w 3184940"/>
              <a:gd name="connsiteY2" fmla="*/ 1152149 h 1156027"/>
              <a:gd name="connsiteX3" fmla="*/ 3133679 w 3184940"/>
              <a:gd name="connsiteY3" fmla="*/ 879050 h 1156027"/>
              <a:gd name="connsiteX4" fmla="*/ 2358979 w 3184940"/>
              <a:gd name="connsiteY4" fmla="*/ 40850 h 1156027"/>
              <a:gd name="connsiteX5" fmla="*/ 225379 w 3184940"/>
              <a:gd name="connsiteY5" fmla="*/ 183051 h 1156027"/>
              <a:gd name="connsiteX6" fmla="*/ 161879 w 3184940"/>
              <a:gd name="connsiteY6" fmla="*/ 643775 h 1156027"/>
              <a:gd name="connsiteX0" fmla="*/ 358604 w 3059838"/>
              <a:gd name="connsiteY0" fmla="*/ 283275 h 1169852"/>
              <a:gd name="connsiteX1" fmla="*/ 104604 w 3059838"/>
              <a:gd name="connsiteY1" fmla="*/ 731851 h 1169852"/>
              <a:gd name="connsiteX2" fmla="*/ 942804 w 3059838"/>
              <a:gd name="connsiteY2" fmla="*/ 1165974 h 1169852"/>
              <a:gd name="connsiteX3" fmla="*/ 3012904 w 3059838"/>
              <a:gd name="connsiteY3" fmla="*/ 892875 h 1169852"/>
              <a:gd name="connsiteX4" fmla="*/ 2238204 w 3059838"/>
              <a:gd name="connsiteY4" fmla="*/ 54675 h 1169852"/>
              <a:gd name="connsiteX5" fmla="*/ 523704 w 3059838"/>
              <a:gd name="connsiteY5" fmla="*/ 144501 h 1169852"/>
              <a:gd name="connsiteX6" fmla="*/ 41104 w 3059838"/>
              <a:gd name="connsiteY6" fmla="*/ 657600 h 1169852"/>
              <a:gd name="connsiteX0" fmla="*/ 358604 w 3128222"/>
              <a:gd name="connsiteY0" fmla="*/ 283275 h 1185594"/>
              <a:gd name="connsiteX1" fmla="*/ 104604 w 3128222"/>
              <a:gd name="connsiteY1" fmla="*/ 731851 h 1185594"/>
              <a:gd name="connsiteX2" fmla="*/ 942804 w 3128222"/>
              <a:gd name="connsiteY2" fmla="*/ 1165974 h 1185594"/>
              <a:gd name="connsiteX3" fmla="*/ 3012904 w 3128222"/>
              <a:gd name="connsiteY3" fmla="*/ 892875 h 1185594"/>
              <a:gd name="connsiteX4" fmla="*/ 2238204 w 3128222"/>
              <a:gd name="connsiteY4" fmla="*/ 54675 h 1185594"/>
              <a:gd name="connsiteX5" fmla="*/ 523704 w 3128222"/>
              <a:gd name="connsiteY5" fmla="*/ 144501 h 1185594"/>
              <a:gd name="connsiteX6" fmla="*/ 41104 w 3128222"/>
              <a:gd name="connsiteY6" fmla="*/ 657600 h 118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28222" h="1185594">
                <a:moveTo>
                  <a:pt x="358604" y="283275"/>
                </a:moveTo>
                <a:cubicBezTo>
                  <a:pt x="208320" y="306558"/>
                  <a:pt x="7237" y="584735"/>
                  <a:pt x="104604" y="731851"/>
                </a:cubicBezTo>
                <a:cubicBezTo>
                  <a:pt x="201971" y="878967"/>
                  <a:pt x="458087" y="1139137"/>
                  <a:pt x="942804" y="1165974"/>
                </a:cubicBezTo>
                <a:cubicBezTo>
                  <a:pt x="1427521" y="1192811"/>
                  <a:pt x="2606504" y="1245691"/>
                  <a:pt x="3012904" y="892875"/>
                </a:cubicBezTo>
                <a:cubicBezTo>
                  <a:pt x="3419304" y="540059"/>
                  <a:pt x="2653071" y="179404"/>
                  <a:pt x="2238204" y="54675"/>
                </a:cubicBezTo>
                <a:cubicBezTo>
                  <a:pt x="1823337" y="-70054"/>
                  <a:pt x="889887" y="44014"/>
                  <a:pt x="523704" y="144501"/>
                </a:cubicBezTo>
                <a:cubicBezTo>
                  <a:pt x="157521" y="244988"/>
                  <a:pt x="-104946" y="502512"/>
                  <a:pt x="41104" y="65760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53872" y="3418038"/>
            <a:ext cx="3104128" cy="954107"/>
          </a:xfrm>
          <a:prstGeom prst="rect">
            <a:avLst/>
          </a:prstGeom>
          <a:solidFill>
            <a:srgbClr val="FFFFFF">
              <a:alpha val="81961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533400" indent="-533400"/>
            <a:r>
              <a:rPr lang="ru-RU" sz="2800" dirty="0" smtClean="0">
                <a:solidFill>
                  <a:srgbClr val="C00000"/>
                </a:solidFill>
                <a:latin typeface="Segoe Script" panose="020B0504020000000003" pitchFamily="34" charset="0"/>
              </a:rPr>
              <a:t>вот эти номера</a:t>
            </a:r>
            <a:endParaRPr lang="ru-RU" sz="2800" dirty="0">
              <a:solidFill>
                <a:srgbClr val="C00000"/>
              </a:solidFill>
              <a:latin typeface="Segoe Script" panose="020B0504020000000003" pitchFamily="34" charset="0"/>
            </a:endParaRPr>
          </a:p>
        </p:txBody>
      </p:sp>
      <p:sp>
        <p:nvSpPr>
          <p:cNvPr id="6" name="Полилиния 5"/>
          <p:cNvSpPr/>
          <p:nvPr/>
        </p:nvSpPr>
        <p:spPr>
          <a:xfrm flipV="1">
            <a:off x="6299200" y="4102100"/>
            <a:ext cx="2374900" cy="1772594"/>
          </a:xfrm>
          <a:custGeom>
            <a:avLst/>
            <a:gdLst>
              <a:gd name="connsiteX0" fmla="*/ 0 w 2095500"/>
              <a:gd name="connsiteY0" fmla="*/ 1143000 h 1143000"/>
              <a:gd name="connsiteX1" fmla="*/ 1333500 w 2095500"/>
              <a:gd name="connsiteY1" fmla="*/ 762000 h 1143000"/>
              <a:gd name="connsiteX2" fmla="*/ 2095500 w 2095500"/>
              <a:gd name="connsiteY2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5500" h="1143000">
                <a:moveTo>
                  <a:pt x="0" y="1143000"/>
                </a:moveTo>
                <a:cubicBezTo>
                  <a:pt x="492125" y="1047750"/>
                  <a:pt x="984250" y="952500"/>
                  <a:pt x="1333500" y="762000"/>
                </a:cubicBezTo>
                <a:cubicBezTo>
                  <a:pt x="1682750" y="571500"/>
                  <a:pt x="1889125" y="285750"/>
                  <a:pt x="209550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arrow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ru-RU" sz="360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Script" panose="020B0504020000000003" pitchFamily="34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8102601" y="6404319"/>
            <a:ext cx="2438401" cy="569613"/>
          </a:xfrm>
          <a:custGeom>
            <a:avLst/>
            <a:gdLst>
              <a:gd name="connsiteX0" fmla="*/ 382948 w 3078718"/>
              <a:gd name="connsiteY0" fmla="*/ 330995 h 1431251"/>
              <a:gd name="connsiteX1" fmla="*/ 205148 w 3078718"/>
              <a:gd name="connsiteY1" fmla="*/ 559595 h 1431251"/>
              <a:gd name="connsiteX2" fmla="*/ 1119548 w 3078718"/>
              <a:gd name="connsiteY2" fmla="*/ 1423195 h 1431251"/>
              <a:gd name="connsiteX3" fmla="*/ 3037248 w 3078718"/>
              <a:gd name="connsiteY3" fmla="*/ 940595 h 1431251"/>
              <a:gd name="connsiteX4" fmla="*/ 2262548 w 3078718"/>
              <a:gd name="connsiteY4" fmla="*/ 102395 h 1431251"/>
              <a:gd name="connsiteX5" fmla="*/ 255948 w 3078718"/>
              <a:gd name="connsiteY5" fmla="*/ 76995 h 1431251"/>
              <a:gd name="connsiteX6" fmla="*/ 27348 w 3078718"/>
              <a:gd name="connsiteY6" fmla="*/ 673895 h 1431251"/>
              <a:gd name="connsiteX7" fmla="*/ 27348 w 3078718"/>
              <a:gd name="connsiteY7" fmla="*/ 673895 h 1431251"/>
              <a:gd name="connsiteX8" fmla="*/ 40048 w 3078718"/>
              <a:gd name="connsiteY8" fmla="*/ 724695 h 1431251"/>
              <a:gd name="connsiteX0" fmla="*/ 528114 w 3223884"/>
              <a:gd name="connsiteY0" fmla="*/ 373292 h 1473548"/>
              <a:gd name="connsiteX1" fmla="*/ 350314 w 3223884"/>
              <a:gd name="connsiteY1" fmla="*/ 601892 h 1473548"/>
              <a:gd name="connsiteX2" fmla="*/ 1264714 w 3223884"/>
              <a:gd name="connsiteY2" fmla="*/ 1465492 h 1473548"/>
              <a:gd name="connsiteX3" fmla="*/ 3182414 w 3223884"/>
              <a:gd name="connsiteY3" fmla="*/ 982892 h 1473548"/>
              <a:gd name="connsiteX4" fmla="*/ 2407714 w 3223884"/>
              <a:gd name="connsiteY4" fmla="*/ 144692 h 1473548"/>
              <a:gd name="connsiteX5" fmla="*/ 401114 w 3223884"/>
              <a:gd name="connsiteY5" fmla="*/ 119292 h 1473548"/>
              <a:gd name="connsiteX6" fmla="*/ 172514 w 3223884"/>
              <a:gd name="connsiteY6" fmla="*/ 716192 h 1473548"/>
              <a:gd name="connsiteX7" fmla="*/ 172514 w 3223884"/>
              <a:gd name="connsiteY7" fmla="*/ 716192 h 1473548"/>
              <a:gd name="connsiteX8" fmla="*/ 185214 w 3223884"/>
              <a:gd name="connsiteY8" fmla="*/ 766992 h 1473548"/>
              <a:gd name="connsiteX0" fmla="*/ 528114 w 3322564"/>
              <a:gd name="connsiteY0" fmla="*/ 373292 h 1488158"/>
              <a:gd name="connsiteX1" fmla="*/ 350314 w 3322564"/>
              <a:gd name="connsiteY1" fmla="*/ 601892 h 1488158"/>
              <a:gd name="connsiteX2" fmla="*/ 1264714 w 3322564"/>
              <a:gd name="connsiteY2" fmla="*/ 1465492 h 1488158"/>
              <a:gd name="connsiteX3" fmla="*/ 3182414 w 3322564"/>
              <a:gd name="connsiteY3" fmla="*/ 982892 h 1488158"/>
              <a:gd name="connsiteX4" fmla="*/ 2407714 w 3322564"/>
              <a:gd name="connsiteY4" fmla="*/ 144692 h 1488158"/>
              <a:gd name="connsiteX5" fmla="*/ 401114 w 3322564"/>
              <a:gd name="connsiteY5" fmla="*/ 119292 h 1488158"/>
              <a:gd name="connsiteX6" fmla="*/ 172514 w 3322564"/>
              <a:gd name="connsiteY6" fmla="*/ 716192 h 1488158"/>
              <a:gd name="connsiteX7" fmla="*/ 172514 w 3322564"/>
              <a:gd name="connsiteY7" fmla="*/ 716192 h 1488158"/>
              <a:gd name="connsiteX8" fmla="*/ 185214 w 3322564"/>
              <a:gd name="connsiteY8" fmla="*/ 766992 h 1488158"/>
              <a:gd name="connsiteX0" fmla="*/ 528114 w 3322564"/>
              <a:gd name="connsiteY0" fmla="*/ 373292 h 1514118"/>
              <a:gd name="connsiteX1" fmla="*/ 350314 w 3322564"/>
              <a:gd name="connsiteY1" fmla="*/ 601892 h 1514118"/>
              <a:gd name="connsiteX2" fmla="*/ 1264714 w 3322564"/>
              <a:gd name="connsiteY2" fmla="*/ 1465492 h 1514118"/>
              <a:gd name="connsiteX3" fmla="*/ 3182414 w 3322564"/>
              <a:gd name="connsiteY3" fmla="*/ 982892 h 1514118"/>
              <a:gd name="connsiteX4" fmla="*/ 2407714 w 3322564"/>
              <a:gd name="connsiteY4" fmla="*/ 144692 h 1514118"/>
              <a:gd name="connsiteX5" fmla="*/ 401114 w 3322564"/>
              <a:gd name="connsiteY5" fmla="*/ 119292 h 1514118"/>
              <a:gd name="connsiteX6" fmla="*/ 172514 w 3322564"/>
              <a:gd name="connsiteY6" fmla="*/ 716192 h 1514118"/>
              <a:gd name="connsiteX7" fmla="*/ 172514 w 3322564"/>
              <a:gd name="connsiteY7" fmla="*/ 716192 h 1514118"/>
              <a:gd name="connsiteX8" fmla="*/ 185214 w 3322564"/>
              <a:gd name="connsiteY8" fmla="*/ 766992 h 1514118"/>
              <a:gd name="connsiteX0" fmla="*/ 528114 w 3372066"/>
              <a:gd name="connsiteY0" fmla="*/ 398024 h 1538850"/>
              <a:gd name="connsiteX1" fmla="*/ 350314 w 3372066"/>
              <a:gd name="connsiteY1" fmla="*/ 626624 h 1538850"/>
              <a:gd name="connsiteX2" fmla="*/ 1264714 w 3372066"/>
              <a:gd name="connsiteY2" fmla="*/ 1490224 h 1538850"/>
              <a:gd name="connsiteX3" fmla="*/ 3182414 w 3372066"/>
              <a:gd name="connsiteY3" fmla="*/ 1007624 h 1538850"/>
              <a:gd name="connsiteX4" fmla="*/ 2407714 w 3372066"/>
              <a:gd name="connsiteY4" fmla="*/ 169424 h 1538850"/>
              <a:gd name="connsiteX5" fmla="*/ 401114 w 3372066"/>
              <a:gd name="connsiteY5" fmla="*/ 144024 h 1538850"/>
              <a:gd name="connsiteX6" fmla="*/ 172514 w 3372066"/>
              <a:gd name="connsiteY6" fmla="*/ 740924 h 1538850"/>
              <a:gd name="connsiteX7" fmla="*/ 172514 w 3372066"/>
              <a:gd name="connsiteY7" fmla="*/ 740924 h 1538850"/>
              <a:gd name="connsiteX8" fmla="*/ 185214 w 3372066"/>
              <a:gd name="connsiteY8" fmla="*/ 791724 h 1538850"/>
              <a:gd name="connsiteX0" fmla="*/ 528114 w 3303014"/>
              <a:gd name="connsiteY0" fmla="*/ 352546 h 1493372"/>
              <a:gd name="connsiteX1" fmla="*/ 350314 w 3303014"/>
              <a:gd name="connsiteY1" fmla="*/ 581146 h 1493372"/>
              <a:gd name="connsiteX2" fmla="*/ 1264714 w 3303014"/>
              <a:gd name="connsiteY2" fmla="*/ 1444746 h 1493372"/>
              <a:gd name="connsiteX3" fmla="*/ 3182414 w 3303014"/>
              <a:gd name="connsiteY3" fmla="*/ 962146 h 1493372"/>
              <a:gd name="connsiteX4" fmla="*/ 2407714 w 3303014"/>
              <a:gd name="connsiteY4" fmla="*/ 123946 h 1493372"/>
              <a:gd name="connsiteX5" fmla="*/ 401114 w 3303014"/>
              <a:gd name="connsiteY5" fmla="*/ 98546 h 1493372"/>
              <a:gd name="connsiteX6" fmla="*/ 172514 w 3303014"/>
              <a:gd name="connsiteY6" fmla="*/ 695446 h 1493372"/>
              <a:gd name="connsiteX7" fmla="*/ 172514 w 3303014"/>
              <a:gd name="connsiteY7" fmla="*/ 695446 h 1493372"/>
              <a:gd name="connsiteX8" fmla="*/ 185214 w 3303014"/>
              <a:gd name="connsiteY8" fmla="*/ 746246 h 1493372"/>
              <a:gd name="connsiteX0" fmla="*/ 528114 w 3303014"/>
              <a:gd name="connsiteY0" fmla="*/ 352546 h 1493372"/>
              <a:gd name="connsiteX1" fmla="*/ 350314 w 3303014"/>
              <a:gd name="connsiteY1" fmla="*/ 581146 h 1493372"/>
              <a:gd name="connsiteX2" fmla="*/ 1264714 w 3303014"/>
              <a:gd name="connsiteY2" fmla="*/ 1444746 h 1493372"/>
              <a:gd name="connsiteX3" fmla="*/ 3182414 w 3303014"/>
              <a:gd name="connsiteY3" fmla="*/ 962146 h 1493372"/>
              <a:gd name="connsiteX4" fmla="*/ 2407714 w 3303014"/>
              <a:gd name="connsiteY4" fmla="*/ 123946 h 1493372"/>
              <a:gd name="connsiteX5" fmla="*/ 401114 w 3303014"/>
              <a:gd name="connsiteY5" fmla="*/ 98546 h 1493372"/>
              <a:gd name="connsiteX6" fmla="*/ 172514 w 3303014"/>
              <a:gd name="connsiteY6" fmla="*/ 695446 h 1493372"/>
              <a:gd name="connsiteX7" fmla="*/ 172514 w 3303014"/>
              <a:gd name="connsiteY7" fmla="*/ 695446 h 1493372"/>
              <a:gd name="connsiteX8" fmla="*/ 185214 w 3303014"/>
              <a:gd name="connsiteY8" fmla="*/ 746246 h 1493372"/>
              <a:gd name="connsiteX0" fmla="*/ 528114 w 3303014"/>
              <a:gd name="connsiteY0" fmla="*/ 352546 h 1467412"/>
              <a:gd name="connsiteX1" fmla="*/ 286814 w 3303014"/>
              <a:gd name="connsiteY1" fmla="*/ 581146 h 1467412"/>
              <a:gd name="connsiteX2" fmla="*/ 1264714 w 3303014"/>
              <a:gd name="connsiteY2" fmla="*/ 1444746 h 1467412"/>
              <a:gd name="connsiteX3" fmla="*/ 3182414 w 3303014"/>
              <a:gd name="connsiteY3" fmla="*/ 962146 h 1467412"/>
              <a:gd name="connsiteX4" fmla="*/ 2407714 w 3303014"/>
              <a:gd name="connsiteY4" fmla="*/ 123946 h 1467412"/>
              <a:gd name="connsiteX5" fmla="*/ 401114 w 3303014"/>
              <a:gd name="connsiteY5" fmla="*/ 98546 h 1467412"/>
              <a:gd name="connsiteX6" fmla="*/ 172514 w 3303014"/>
              <a:gd name="connsiteY6" fmla="*/ 695446 h 1467412"/>
              <a:gd name="connsiteX7" fmla="*/ 172514 w 3303014"/>
              <a:gd name="connsiteY7" fmla="*/ 695446 h 1467412"/>
              <a:gd name="connsiteX8" fmla="*/ 185214 w 3303014"/>
              <a:gd name="connsiteY8" fmla="*/ 746246 h 1467412"/>
              <a:gd name="connsiteX0" fmla="*/ 528114 w 3214080"/>
              <a:gd name="connsiteY0" fmla="*/ 352546 h 1289805"/>
              <a:gd name="connsiteX1" fmla="*/ 286814 w 3214080"/>
              <a:gd name="connsiteY1" fmla="*/ 581146 h 1289805"/>
              <a:gd name="connsiteX2" fmla="*/ 1277414 w 3214080"/>
              <a:gd name="connsiteY2" fmla="*/ 1277145 h 1289805"/>
              <a:gd name="connsiteX3" fmla="*/ 3182414 w 3214080"/>
              <a:gd name="connsiteY3" fmla="*/ 962146 h 1289805"/>
              <a:gd name="connsiteX4" fmla="*/ 2407714 w 3214080"/>
              <a:gd name="connsiteY4" fmla="*/ 123946 h 1289805"/>
              <a:gd name="connsiteX5" fmla="*/ 401114 w 3214080"/>
              <a:gd name="connsiteY5" fmla="*/ 98546 h 1289805"/>
              <a:gd name="connsiteX6" fmla="*/ 172514 w 3214080"/>
              <a:gd name="connsiteY6" fmla="*/ 695446 h 1289805"/>
              <a:gd name="connsiteX7" fmla="*/ 172514 w 3214080"/>
              <a:gd name="connsiteY7" fmla="*/ 695446 h 1289805"/>
              <a:gd name="connsiteX8" fmla="*/ 185214 w 3214080"/>
              <a:gd name="connsiteY8" fmla="*/ 746246 h 1289805"/>
              <a:gd name="connsiteX0" fmla="*/ 528114 w 3214080"/>
              <a:gd name="connsiteY0" fmla="*/ 352546 h 1300119"/>
              <a:gd name="connsiteX1" fmla="*/ 286814 w 3214080"/>
              <a:gd name="connsiteY1" fmla="*/ 581146 h 1300119"/>
              <a:gd name="connsiteX2" fmla="*/ 1277414 w 3214080"/>
              <a:gd name="connsiteY2" fmla="*/ 1277145 h 1300119"/>
              <a:gd name="connsiteX3" fmla="*/ 3182414 w 3214080"/>
              <a:gd name="connsiteY3" fmla="*/ 962146 h 1300119"/>
              <a:gd name="connsiteX4" fmla="*/ 2407714 w 3214080"/>
              <a:gd name="connsiteY4" fmla="*/ 123946 h 1300119"/>
              <a:gd name="connsiteX5" fmla="*/ 401114 w 3214080"/>
              <a:gd name="connsiteY5" fmla="*/ 98546 h 1300119"/>
              <a:gd name="connsiteX6" fmla="*/ 172514 w 3214080"/>
              <a:gd name="connsiteY6" fmla="*/ 695446 h 1300119"/>
              <a:gd name="connsiteX7" fmla="*/ 172514 w 3214080"/>
              <a:gd name="connsiteY7" fmla="*/ 695446 h 1300119"/>
              <a:gd name="connsiteX8" fmla="*/ 185214 w 3214080"/>
              <a:gd name="connsiteY8" fmla="*/ 746246 h 1300119"/>
              <a:gd name="connsiteX0" fmla="*/ 528114 w 3221793"/>
              <a:gd name="connsiteY0" fmla="*/ 352546 h 1261163"/>
              <a:gd name="connsiteX1" fmla="*/ 286814 w 3221793"/>
              <a:gd name="connsiteY1" fmla="*/ 581146 h 1261163"/>
              <a:gd name="connsiteX2" fmla="*/ 1112314 w 3221793"/>
              <a:gd name="connsiteY2" fmla="*/ 1235245 h 1261163"/>
              <a:gd name="connsiteX3" fmla="*/ 3182414 w 3221793"/>
              <a:gd name="connsiteY3" fmla="*/ 962146 h 1261163"/>
              <a:gd name="connsiteX4" fmla="*/ 2407714 w 3221793"/>
              <a:gd name="connsiteY4" fmla="*/ 123946 h 1261163"/>
              <a:gd name="connsiteX5" fmla="*/ 401114 w 3221793"/>
              <a:gd name="connsiteY5" fmla="*/ 98546 h 1261163"/>
              <a:gd name="connsiteX6" fmla="*/ 172514 w 3221793"/>
              <a:gd name="connsiteY6" fmla="*/ 695446 h 1261163"/>
              <a:gd name="connsiteX7" fmla="*/ 172514 w 3221793"/>
              <a:gd name="connsiteY7" fmla="*/ 695446 h 1261163"/>
              <a:gd name="connsiteX8" fmla="*/ 185214 w 3221793"/>
              <a:gd name="connsiteY8" fmla="*/ 746246 h 1261163"/>
              <a:gd name="connsiteX0" fmla="*/ 528114 w 3221793"/>
              <a:gd name="connsiteY0" fmla="*/ 352546 h 1239123"/>
              <a:gd name="connsiteX1" fmla="*/ 274114 w 3221793"/>
              <a:gd name="connsiteY1" fmla="*/ 801122 h 1239123"/>
              <a:gd name="connsiteX2" fmla="*/ 1112314 w 3221793"/>
              <a:gd name="connsiteY2" fmla="*/ 1235245 h 1239123"/>
              <a:gd name="connsiteX3" fmla="*/ 3182414 w 3221793"/>
              <a:gd name="connsiteY3" fmla="*/ 962146 h 1239123"/>
              <a:gd name="connsiteX4" fmla="*/ 2407714 w 3221793"/>
              <a:gd name="connsiteY4" fmla="*/ 123946 h 1239123"/>
              <a:gd name="connsiteX5" fmla="*/ 401114 w 3221793"/>
              <a:gd name="connsiteY5" fmla="*/ 98546 h 1239123"/>
              <a:gd name="connsiteX6" fmla="*/ 172514 w 3221793"/>
              <a:gd name="connsiteY6" fmla="*/ 695446 h 1239123"/>
              <a:gd name="connsiteX7" fmla="*/ 172514 w 3221793"/>
              <a:gd name="connsiteY7" fmla="*/ 695446 h 1239123"/>
              <a:gd name="connsiteX8" fmla="*/ 185214 w 3221793"/>
              <a:gd name="connsiteY8" fmla="*/ 746246 h 1239123"/>
              <a:gd name="connsiteX0" fmla="*/ 607541 w 3313102"/>
              <a:gd name="connsiteY0" fmla="*/ 287789 h 1174366"/>
              <a:gd name="connsiteX1" fmla="*/ 353541 w 3313102"/>
              <a:gd name="connsiteY1" fmla="*/ 736365 h 1174366"/>
              <a:gd name="connsiteX2" fmla="*/ 1191741 w 3313102"/>
              <a:gd name="connsiteY2" fmla="*/ 1170488 h 1174366"/>
              <a:gd name="connsiteX3" fmla="*/ 3261841 w 3313102"/>
              <a:gd name="connsiteY3" fmla="*/ 897389 h 1174366"/>
              <a:gd name="connsiteX4" fmla="*/ 2487141 w 3313102"/>
              <a:gd name="connsiteY4" fmla="*/ 59189 h 1174366"/>
              <a:gd name="connsiteX5" fmla="*/ 353541 w 3313102"/>
              <a:gd name="connsiteY5" fmla="*/ 201390 h 1174366"/>
              <a:gd name="connsiteX6" fmla="*/ 251941 w 3313102"/>
              <a:gd name="connsiteY6" fmla="*/ 630689 h 1174366"/>
              <a:gd name="connsiteX7" fmla="*/ 251941 w 3313102"/>
              <a:gd name="connsiteY7" fmla="*/ 630689 h 1174366"/>
              <a:gd name="connsiteX8" fmla="*/ 264641 w 3313102"/>
              <a:gd name="connsiteY8" fmla="*/ 681489 h 1174366"/>
              <a:gd name="connsiteX0" fmla="*/ 607541 w 3313102"/>
              <a:gd name="connsiteY0" fmla="*/ 287789 h 1174366"/>
              <a:gd name="connsiteX1" fmla="*/ 353541 w 3313102"/>
              <a:gd name="connsiteY1" fmla="*/ 736365 h 1174366"/>
              <a:gd name="connsiteX2" fmla="*/ 1191741 w 3313102"/>
              <a:gd name="connsiteY2" fmla="*/ 1170488 h 1174366"/>
              <a:gd name="connsiteX3" fmla="*/ 3261841 w 3313102"/>
              <a:gd name="connsiteY3" fmla="*/ 897389 h 1174366"/>
              <a:gd name="connsiteX4" fmla="*/ 2487141 w 3313102"/>
              <a:gd name="connsiteY4" fmla="*/ 59189 h 1174366"/>
              <a:gd name="connsiteX5" fmla="*/ 353541 w 3313102"/>
              <a:gd name="connsiteY5" fmla="*/ 201390 h 1174366"/>
              <a:gd name="connsiteX6" fmla="*/ 251941 w 3313102"/>
              <a:gd name="connsiteY6" fmla="*/ 630689 h 1174366"/>
              <a:gd name="connsiteX7" fmla="*/ 251941 w 3313102"/>
              <a:gd name="connsiteY7" fmla="*/ 630689 h 1174366"/>
              <a:gd name="connsiteX8" fmla="*/ 239241 w 3313102"/>
              <a:gd name="connsiteY8" fmla="*/ 1006216 h 1174366"/>
              <a:gd name="connsiteX0" fmla="*/ 608073 w 3313634"/>
              <a:gd name="connsiteY0" fmla="*/ 287789 h 1174366"/>
              <a:gd name="connsiteX1" fmla="*/ 354073 w 3313634"/>
              <a:gd name="connsiteY1" fmla="*/ 736365 h 1174366"/>
              <a:gd name="connsiteX2" fmla="*/ 1192273 w 3313634"/>
              <a:gd name="connsiteY2" fmla="*/ 1170488 h 1174366"/>
              <a:gd name="connsiteX3" fmla="*/ 3262373 w 3313634"/>
              <a:gd name="connsiteY3" fmla="*/ 897389 h 1174366"/>
              <a:gd name="connsiteX4" fmla="*/ 2487673 w 3313634"/>
              <a:gd name="connsiteY4" fmla="*/ 59189 h 1174366"/>
              <a:gd name="connsiteX5" fmla="*/ 354073 w 3313634"/>
              <a:gd name="connsiteY5" fmla="*/ 201390 h 1174366"/>
              <a:gd name="connsiteX6" fmla="*/ 252473 w 3313634"/>
              <a:gd name="connsiteY6" fmla="*/ 630689 h 1174366"/>
              <a:gd name="connsiteX7" fmla="*/ 265173 w 3313634"/>
              <a:gd name="connsiteY7" fmla="*/ 882090 h 1174366"/>
              <a:gd name="connsiteX8" fmla="*/ 239773 w 3313634"/>
              <a:gd name="connsiteY8" fmla="*/ 1006216 h 1174366"/>
              <a:gd name="connsiteX0" fmla="*/ 544557 w 3250118"/>
              <a:gd name="connsiteY0" fmla="*/ 270195 h 1156772"/>
              <a:gd name="connsiteX1" fmla="*/ 290557 w 3250118"/>
              <a:gd name="connsiteY1" fmla="*/ 718771 h 1156772"/>
              <a:gd name="connsiteX2" fmla="*/ 1128757 w 3250118"/>
              <a:gd name="connsiteY2" fmla="*/ 1152894 h 1156772"/>
              <a:gd name="connsiteX3" fmla="*/ 3198857 w 3250118"/>
              <a:gd name="connsiteY3" fmla="*/ 879795 h 1156772"/>
              <a:gd name="connsiteX4" fmla="*/ 2424157 w 3250118"/>
              <a:gd name="connsiteY4" fmla="*/ 41595 h 1156772"/>
              <a:gd name="connsiteX5" fmla="*/ 290557 w 3250118"/>
              <a:gd name="connsiteY5" fmla="*/ 183796 h 1156772"/>
              <a:gd name="connsiteX6" fmla="*/ 11157 w 3250118"/>
              <a:gd name="connsiteY6" fmla="*/ 675945 h 1156772"/>
              <a:gd name="connsiteX7" fmla="*/ 201657 w 3250118"/>
              <a:gd name="connsiteY7" fmla="*/ 864496 h 1156772"/>
              <a:gd name="connsiteX8" fmla="*/ 176257 w 3250118"/>
              <a:gd name="connsiteY8" fmla="*/ 988622 h 1156772"/>
              <a:gd name="connsiteX0" fmla="*/ 542709 w 3248270"/>
              <a:gd name="connsiteY0" fmla="*/ 270195 h 1156772"/>
              <a:gd name="connsiteX1" fmla="*/ 288709 w 3248270"/>
              <a:gd name="connsiteY1" fmla="*/ 718771 h 1156772"/>
              <a:gd name="connsiteX2" fmla="*/ 1126909 w 3248270"/>
              <a:gd name="connsiteY2" fmla="*/ 1152894 h 1156772"/>
              <a:gd name="connsiteX3" fmla="*/ 3197009 w 3248270"/>
              <a:gd name="connsiteY3" fmla="*/ 879795 h 1156772"/>
              <a:gd name="connsiteX4" fmla="*/ 2422309 w 3248270"/>
              <a:gd name="connsiteY4" fmla="*/ 41595 h 1156772"/>
              <a:gd name="connsiteX5" fmla="*/ 288709 w 3248270"/>
              <a:gd name="connsiteY5" fmla="*/ 183796 h 1156772"/>
              <a:gd name="connsiteX6" fmla="*/ 9309 w 3248270"/>
              <a:gd name="connsiteY6" fmla="*/ 675945 h 1156772"/>
              <a:gd name="connsiteX7" fmla="*/ 174409 w 3248270"/>
              <a:gd name="connsiteY7" fmla="*/ 988622 h 1156772"/>
              <a:gd name="connsiteX0" fmla="*/ 542709 w 3248270"/>
              <a:gd name="connsiteY0" fmla="*/ 270195 h 1156772"/>
              <a:gd name="connsiteX1" fmla="*/ 288709 w 3248270"/>
              <a:gd name="connsiteY1" fmla="*/ 718771 h 1156772"/>
              <a:gd name="connsiteX2" fmla="*/ 1126909 w 3248270"/>
              <a:gd name="connsiteY2" fmla="*/ 1152894 h 1156772"/>
              <a:gd name="connsiteX3" fmla="*/ 3197009 w 3248270"/>
              <a:gd name="connsiteY3" fmla="*/ 879795 h 1156772"/>
              <a:gd name="connsiteX4" fmla="*/ 2422309 w 3248270"/>
              <a:gd name="connsiteY4" fmla="*/ 41595 h 1156772"/>
              <a:gd name="connsiteX5" fmla="*/ 288709 w 3248270"/>
              <a:gd name="connsiteY5" fmla="*/ 183796 h 1156772"/>
              <a:gd name="connsiteX6" fmla="*/ 9309 w 3248270"/>
              <a:gd name="connsiteY6" fmla="*/ 675945 h 1156772"/>
              <a:gd name="connsiteX0" fmla="*/ 615548 w 3321109"/>
              <a:gd name="connsiteY0" fmla="*/ 270195 h 1156772"/>
              <a:gd name="connsiteX1" fmla="*/ 361548 w 3321109"/>
              <a:gd name="connsiteY1" fmla="*/ 718771 h 1156772"/>
              <a:gd name="connsiteX2" fmla="*/ 1199748 w 3321109"/>
              <a:gd name="connsiteY2" fmla="*/ 1152894 h 1156772"/>
              <a:gd name="connsiteX3" fmla="*/ 3269848 w 3321109"/>
              <a:gd name="connsiteY3" fmla="*/ 879795 h 1156772"/>
              <a:gd name="connsiteX4" fmla="*/ 2495148 w 3321109"/>
              <a:gd name="connsiteY4" fmla="*/ 41595 h 1156772"/>
              <a:gd name="connsiteX5" fmla="*/ 361548 w 3321109"/>
              <a:gd name="connsiteY5" fmla="*/ 183796 h 1156772"/>
              <a:gd name="connsiteX6" fmla="*/ 82148 w 3321109"/>
              <a:gd name="connsiteY6" fmla="*/ 675945 h 1156772"/>
              <a:gd name="connsiteX0" fmla="*/ 479379 w 3184940"/>
              <a:gd name="connsiteY0" fmla="*/ 269450 h 1156027"/>
              <a:gd name="connsiteX1" fmla="*/ 225379 w 3184940"/>
              <a:gd name="connsiteY1" fmla="*/ 718026 h 1156027"/>
              <a:gd name="connsiteX2" fmla="*/ 1063579 w 3184940"/>
              <a:gd name="connsiteY2" fmla="*/ 1152149 h 1156027"/>
              <a:gd name="connsiteX3" fmla="*/ 3133679 w 3184940"/>
              <a:gd name="connsiteY3" fmla="*/ 879050 h 1156027"/>
              <a:gd name="connsiteX4" fmla="*/ 2358979 w 3184940"/>
              <a:gd name="connsiteY4" fmla="*/ 40850 h 1156027"/>
              <a:gd name="connsiteX5" fmla="*/ 225379 w 3184940"/>
              <a:gd name="connsiteY5" fmla="*/ 183051 h 1156027"/>
              <a:gd name="connsiteX6" fmla="*/ 161879 w 3184940"/>
              <a:gd name="connsiteY6" fmla="*/ 643775 h 1156027"/>
              <a:gd name="connsiteX0" fmla="*/ 358604 w 3059838"/>
              <a:gd name="connsiteY0" fmla="*/ 283275 h 1169852"/>
              <a:gd name="connsiteX1" fmla="*/ 104604 w 3059838"/>
              <a:gd name="connsiteY1" fmla="*/ 731851 h 1169852"/>
              <a:gd name="connsiteX2" fmla="*/ 942804 w 3059838"/>
              <a:gd name="connsiteY2" fmla="*/ 1165974 h 1169852"/>
              <a:gd name="connsiteX3" fmla="*/ 3012904 w 3059838"/>
              <a:gd name="connsiteY3" fmla="*/ 892875 h 1169852"/>
              <a:gd name="connsiteX4" fmla="*/ 2238204 w 3059838"/>
              <a:gd name="connsiteY4" fmla="*/ 54675 h 1169852"/>
              <a:gd name="connsiteX5" fmla="*/ 523704 w 3059838"/>
              <a:gd name="connsiteY5" fmla="*/ 144501 h 1169852"/>
              <a:gd name="connsiteX6" fmla="*/ 41104 w 3059838"/>
              <a:gd name="connsiteY6" fmla="*/ 657600 h 1169852"/>
              <a:gd name="connsiteX0" fmla="*/ 358604 w 3128222"/>
              <a:gd name="connsiteY0" fmla="*/ 283275 h 1185594"/>
              <a:gd name="connsiteX1" fmla="*/ 104604 w 3128222"/>
              <a:gd name="connsiteY1" fmla="*/ 731851 h 1185594"/>
              <a:gd name="connsiteX2" fmla="*/ 942804 w 3128222"/>
              <a:gd name="connsiteY2" fmla="*/ 1165974 h 1185594"/>
              <a:gd name="connsiteX3" fmla="*/ 3012904 w 3128222"/>
              <a:gd name="connsiteY3" fmla="*/ 892875 h 1185594"/>
              <a:gd name="connsiteX4" fmla="*/ 2238204 w 3128222"/>
              <a:gd name="connsiteY4" fmla="*/ 54675 h 1185594"/>
              <a:gd name="connsiteX5" fmla="*/ 523704 w 3128222"/>
              <a:gd name="connsiteY5" fmla="*/ 144501 h 1185594"/>
              <a:gd name="connsiteX6" fmla="*/ 41104 w 3128222"/>
              <a:gd name="connsiteY6" fmla="*/ 657600 h 118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28222" h="1185594">
                <a:moveTo>
                  <a:pt x="358604" y="283275"/>
                </a:moveTo>
                <a:cubicBezTo>
                  <a:pt x="208320" y="306558"/>
                  <a:pt x="7237" y="584735"/>
                  <a:pt x="104604" y="731851"/>
                </a:cubicBezTo>
                <a:cubicBezTo>
                  <a:pt x="201971" y="878967"/>
                  <a:pt x="458087" y="1139137"/>
                  <a:pt x="942804" y="1165974"/>
                </a:cubicBezTo>
                <a:cubicBezTo>
                  <a:pt x="1427521" y="1192811"/>
                  <a:pt x="2606504" y="1245691"/>
                  <a:pt x="3012904" y="892875"/>
                </a:cubicBezTo>
                <a:cubicBezTo>
                  <a:pt x="3419304" y="540059"/>
                  <a:pt x="2653071" y="179404"/>
                  <a:pt x="2238204" y="54675"/>
                </a:cubicBezTo>
                <a:cubicBezTo>
                  <a:pt x="1823337" y="-70054"/>
                  <a:pt x="889887" y="44014"/>
                  <a:pt x="523704" y="144501"/>
                </a:cubicBezTo>
                <a:cubicBezTo>
                  <a:pt x="157521" y="244988"/>
                  <a:pt x="-104946" y="502512"/>
                  <a:pt x="41104" y="65760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392556"/>
            <a:ext cx="10056151" cy="7392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L="717550" indent="-541338">
              <a:lnSpc>
                <a:spcPct val="150000"/>
              </a:lnSpc>
              <a:buFont typeface="+mj-lt"/>
              <a:buAutoNum type="arabicPeriod" startAt="2"/>
            </a:pPr>
            <a:r>
              <a:rPr lang="ru-RU" sz="3200" dirty="0"/>
              <a:t>Номера электронного подтверждения форм А и Б*</a:t>
            </a:r>
          </a:p>
        </p:txBody>
      </p:sp>
    </p:spTree>
    <p:extLst>
      <p:ext uri="{BB962C8B-B14F-4D97-AF65-F5344CB8AC3E}">
        <p14:creationId xmlns:p14="http://schemas.microsoft.com/office/powerpoint/2010/main" val="260112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>
                    <a:lumMod val="85000"/>
                  </a:schemeClr>
                </a:solidFill>
              </a:rPr>
              <a:t>Постановка остатков на баланс ЕГАИС</a:t>
            </a:r>
            <a:br>
              <a:rPr lang="ru-RU" sz="24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ru-RU" dirty="0" smtClean="0"/>
              <a:t>Зачем нужен «большой» штрихкод?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В базе данных ЕГАИС хранится этот штрихкод для каждой выпущенной или импортированной бутылки.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/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Так государство будет точно знать, что это за бутылка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(если акцизная марка и штрихкоды на ней не поддельные).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864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580573"/>
            <a:ext cx="10515600" cy="1407886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solidFill>
                  <a:schemeClr val="bg1">
                    <a:lumMod val="85000"/>
                  </a:schemeClr>
                </a:solidFill>
              </a:rPr>
              <a:t>Постановка остатков на баланс ЕГАИС</a:t>
            </a:r>
            <a:r>
              <a:rPr lang="ru-RU" dirty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ru-RU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ru-RU" dirty="0" smtClean="0"/>
              <a:t>Что такое номер подтверждения ЕГАИС для форм А и Б?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2815771"/>
            <a:ext cx="10515600" cy="348342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Это электронные номера о подтверждении занесения в систему  ЕГАИС специальных разделов (приложений) к товарно-транспортной накладной на алкоголь.</a:t>
            </a:r>
          </a:p>
        </p:txBody>
      </p:sp>
    </p:spTree>
    <p:extLst>
      <p:ext uri="{BB962C8B-B14F-4D97-AF65-F5344CB8AC3E}">
        <p14:creationId xmlns:p14="http://schemas.microsoft.com/office/powerpoint/2010/main" val="48595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Что за формы А и Б?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60851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В форме А </a:t>
            </a:r>
            <a:r>
              <a:rPr lang="ru-RU" sz="2400" dirty="0" smtClean="0"/>
              <a:t>описано, кто, где и когда </a:t>
            </a:r>
            <a:r>
              <a:rPr lang="ru-RU" sz="2400" b="1" dirty="0" smtClean="0"/>
              <a:t>произвел/импортировал</a:t>
            </a:r>
            <a:r>
              <a:rPr lang="ru-RU" sz="2400" dirty="0" smtClean="0"/>
              <a:t> привезенный алкоголь.  В ней указаны диапазоны серийных номеров акцизных марок всех произведенных/импортированных бутылок.  Форма А передается по цепочке без изменений.</a:t>
            </a:r>
          </a:p>
          <a:p>
            <a:pPr marL="0" indent="0">
              <a:lnSpc>
                <a:spcPct val="150000"/>
              </a:lnSpc>
              <a:buNone/>
            </a:pPr>
            <a:endParaRPr lang="ru-RU" sz="105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В форме Б </a:t>
            </a:r>
            <a:r>
              <a:rPr lang="ru-RU" sz="2400" dirty="0" smtClean="0"/>
              <a:t>описано, кто, куда и кому </a:t>
            </a:r>
            <a:r>
              <a:rPr lang="ru-RU" sz="2400" b="1" dirty="0" smtClean="0"/>
              <a:t>поставил</a:t>
            </a:r>
            <a:r>
              <a:rPr lang="ru-RU" sz="2400" dirty="0" smtClean="0"/>
              <a:t> привезенный алкоголь.  Диапазонов марок в форме Б нет</a:t>
            </a:r>
            <a:r>
              <a:rPr lang="ru-RU" sz="2400" dirty="0"/>
              <a:t>. </a:t>
            </a:r>
            <a:r>
              <a:rPr lang="ru-RU" sz="2400" dirty="0" smtClean="0"/>
              <a:t> При продаже по цепочке каждый перепродавец выпускает новую </a:t>
            </a:r>
            <a:r>
              <a:rPr lang="ru-RU" sz="2400" dirty="0"/>
              <a:t>форму </a:t>
            </a:r>
            <a:r>
              <a:rPr lang="ru-RU" sz="2400" dirty="0" smtClean="0"/>
              <a:t>Б.</a:t>
            </a:r>
          </a:p>
        </p:txBody>
      </p:sp>
    </p:spTree>
    <p:extLst>
      <p:ext uri="{BB962C8B-B14F-4D97-AF65-F5344CB8AC3E}">
        <p14:creationId xmlns:p14="http://schemas.microsoft.com/office/powerpoint/2010/main" val="38691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Стрелка вниз 82"/>
          <p:cNvSpPr/>
          <p:nvPr/>
        </p:nvSpPr>
        <p:spPr>
          <a:xfrm>
            <a:off x="7106513" y="2794294"/>
            <a:ext cx="381453" cy="8686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Стрелка вниз 80"/>
          <p:cNvSpPr/>
          <p:nvPr/>
        </p:nvSpPr>
        <p:spPr>
          <a:xfrm>
            <a:off x="4717534" y="2731718"/>
            <a:ext cx="381453" cy="8686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Развернутая стрелка 79"/>
          <p:cNvSpPr/>
          <p:nvPr/>
        </p:nvSpPr>
        <p:spPr>
          <a:xfrm>
            <a:off x="2050369" y="2550566"/>
            <a:ext cx="8154988" cy="860019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7500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Развернутая стрелка 32"/>
          <p:cNvSpPr/>
          <p:nvPr/>
        </p:nvSpPr>
        <p:spPr>
          <a:xfrm flipV="1">
            <a:off x="7527470" y="5113409"/>
            <a:ext cx="2677887" cy="873427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7500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Развернутая стрелка 31"/>
          <p:cNvSpPr/>
          <p:nvPr/>
        </p:nvSpPr>
        <p:spPr>
          <a:xfrm flipV="1">
            <a:off x="5085928" y="5088163"/>
            <a:ext cx="2319080" cy="873427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7500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Что за формы А и Б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078" y="3444424"/>
            <a:ext cx="1819859" cy="16437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793" y="3600363"/>
            <a:ext cx="2125435" cy="14878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008" y="3953740"/>
            <a:ext cx="1152525" cy="7810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7258" y="4023159"/>
            <a:ext cx="755878" cy="6445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8652" y="1608843"/>
            <a:ext cx="1618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Производство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06380" y="1608843"/>
            <a:ext cx="930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Склад 1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7858" y="1608843"/>
            <a:ext cx="967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Склад 2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42906" y="1608843"/>
            <a:ext cx="1030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Магазин</a:t>
            </a:r>
            <a:endParaRPr lang="ru-RU" dirty="0">
              <a:solidFill>
                <a:srgbClr val="0070C0"/>
              </a:solidFill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2883937" y="3842433"/>
            <a:ext cx="1064856" cy="847725"/>
            <a:chOff x="2826787" y="3089501"/>
            <a:chExt cx="1064856" cy="847725"/>
          </a:xfrm>
        </p:grpSpPr>
        <p:sp>
          <p:nvSpPr>
            <p:cNvPr id="13" name="Стрелка вправо 12"/>
            <p:cNvSpPr/>
            <p:nvPr/>
          </p:nvSpPr>
          <p:spPr>
            <a:xfrm>
              <a:off x="2826787" y="3331029"/>
              <a:ext cx="1064856" cy="50618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7" name="Группа 16"/>
            <p:cNvGrpSpPr/>
            <p:nvPr/>
          </p:nvGrpSpPr>
          <p:grpSpPr>
            <a:xfrm>
              <a:off x="2826787" y="3089501"/>
              <a:ext cx="819320" cy="847725"/>
              <a:chOff x="3965122" y="2056595"/>
              <a:chExt cx="819320" cy="847725"/>
            </a:xfrm>
          </p:grpSpPr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65122" y="2056595"/>
                <a:ext cx="495300" cy="847725"/>
              </a:xfrm>
              <a:prstGeom prst="rect">
                <a:avLst/>
              </a:prstGeom>
            </p:spPr>
          </p:pic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17862" y="2056595"/>
                <a:ext cx="495300" cy="847725"/>
              </a:xfrm>
              <a:prstGeom prst="rect">
                <a:avLst/>
              </a:prstGeom>
            </p:spPr>
          </p:pic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89142" y="2056595"/>
                <a:ext cx="495300" cy="847725"/>
              </a:xfrm>
              <a:prstGeom prst="rect">
                <a:avLst/>
              </a:prstGeom>
            </p:spPr>
          </p:pic>
        </p:grpSp>
      </p:grpSp>
      <p:grpSp>
        <p:nvGrpSpPr>
          <p:cNvPr id="19" name="Группа 18"/>
          <p:cNvGrpSpPr/>
          <p:nvPr/>
        </p:nvGrpSpPr>
        <p:grpSpPr>
          <a:xfrm>
            <a:off x="5824901" y="3815033"/>
            <a:ext cx="1064856" cy="847725"/>
            <a:chOff x="2826787" y="3089501"/>
            <a:chExt cx="1064856" cy="847725"/>
          </a:xfrm>
        </p:grpSpPr>
        <p:sp>
          <p:nvSpPr>
            <p:cNvPr id="20" name="Стрелка вправо 19"/>
            <p:cNvSpPr/>
            <p:nvPr/>
          </p:nvSpPr>
          <p:spPr>
            <a:xfrm>
              <a:off x="2826787" y="3331029"/>
              <a:ext cx="1064856" cy="50618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1" name="Группа 20"/>
            <p:cNvGrpSpPr/>
            <p:nvPr/>
          </p:nvGrpSpPr>
          <p:grpSpPr>
            <a:xfrm>
              <a:off x="2826787" y="3089501"/>
              <a:ext cx="819320" cy="847725"/>
              <a:chOff x="3965122" y="2056595"/>
              <a:chExt cx="819320" cy="847725"/>
            </a:xfrm>
          </p:grpSpPr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65122" y="2056595"/>
                <a:ext cx="495300" cy="847725"/>
              </a:xfrm>
              <a:prstGeom prst="rect">
                <a:avLst/>
              </a:prstGeom>
            </p:spPr>
          </p:pic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17862" y="2056595"/>
                <a:ext cx="495300" cy="847725"/>
              </a:xfrm>
              <a:prstGeom prst="rect">
                <a:avLst/>
              </a:prstGeom>
            </p:spPr>
          </p:pic>
          <p:pic>
            <p:nvPicPr>
              <p:cNvPr id="24" name="Рисунок 2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89142" y="2056595"/>
                <a:ext cx="495300" cy="847725"/>
              </a:xfrm>
              <a:prstGeom prst="rect">
                <a:avLst/>
              </a:prstGeom>
            </p:spPr>
          </p:pic>
        </p:grpSp>
      </p:grpSp>
      <p:grpSp>
        <p:nvGrpSpPr>
          <p:cNvPr id="25" name="Группа 24"/>
          <p:cNvGrpSpPr/>
          <p:nvPr/>
        </p:nvGrpSpPr>
        <p:grpSpPr>
          <a:xfrm>
            <a:off x="8299967" y="3842432"/>
            <a:ext cx="1064856" cy="847725"/>
            <a:chOff x="2826787" y="3089501"/>
            <a:chExt cx="1064856" cy="847725"/>
          </a:xfrm>
        </p:grpSpPr>
        <p:sp>
          <p:nvSpPr>
            <p:cNvPr id="26" name="Стрелка вправо 25"/>
            <p:cNvSpPr/>
            <p:nvPr/>
          </p:nvSpPr>
          <p:spPr>
            <a:xfrm>
              <a:off x="2826787" y="3331029"/>
              <a:ext cx="1064856" cy="50618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7" name="Группа 26"/>
            <p:cNvGrpSpPr/>
            <p:nvPr/>
          </p:nvGrpSpPr>
          <p:grpSpPr>
            <a:xfrm>
              <a:off x="2826787" y="3089501"/>
              <a:ext cx="819320" cy="847725"/>
              <a:chOff x="3965122" y="2056595"/>
              <a:chExt cx="819320" cy="847725"/>
            </a:xfrm>
          </p:grpSpPr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65122" y="2056595"/>
                <a:ext cx="495300" cy="847725"/>
              </a:xfrm>
              <a:prstGeom prst="rect">
                <a:avLst/>
              </a:prstGeom>
            </p:spPr>
          </p:pic>
          <p:pic>
            <p:nvPicPr>
              <p:cNvPr id="29" name="Рисунок 2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17862" y="2056595"/>
                <a:ext cx="495300" cy="847725"/>
              </a:xfrm>
              <a:prstGeom prst="rect">
                <a:avLst/>
              </a:prstGeom>
            </p:spPr>
          </p:pic>
          <p:pic>
            <p:nvPicPr>
              <p:cNvPr id="30" name="Рисунок 2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89142" y="2056595"/>
                <a:ext cx="495300" cy="847725"/>
              </a:xfrm>
              <a:prstGeom prst="rect">
                <a:avLst/>
              </a:prstGeom>
            </p:spPr>
          </p:pic>
        </p:grpSp>
      </p:grpSp>
      <p:sp>
        <p:nvSpPr>
          <p:cNvPr id="31" name="Развернутая стрелка 30"/>
          <p:cNvSpPr/>
          <p:nvPr/>
        </p:nvSpPr>
        <p:spPr>
          <a:xfrm flipV="1">
            <a:off x="2000251" y="5088164"/>
            <a:ext cx="2963216" cy="873427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7500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48" name="Группа 47"/>
          <p:cNvGrpSpPr/>
          <p:nvPr/>
        </p:nvGrpSpPr>
        <p:grpSpPr>
          <a:xfrm>
            <a:off x="2730037" y="5316376"/>
            <a:ext cx="1390124" cy="1175957"/>
            <a:chOff x="2730037" y="5461516"/>
            <a:chExt cx="1390124" cy="1175957"/>
          </a:xfrm>
        </p:grpSpPr>
        <p:grpSp>
          <p:nvGrpSpPr>
            <p:cNvPr id="42" name="Группа 41"/>
            <p:cNvGrpSpPr/>
            <p:nvPr/>
          </p:nvGrpSpPr>
          <p:grpSpPr>
            <a:xfrm>
              <a:off x="3066832" y="5461516"/>
              <a:ext cx="699066" cy="914528"/>
              <a:chOff x="3023848" y="2329145"/>
              <a:chExt cx="699066" cy="914528"/>
            </a:xfrm>
          </p:grpSpPr>
          <p:pic>
            <p:nvPicPr>
              <p:cNvPr id="43" name="Рисунок 4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23848" y="2329145"/>
                <a:ext cx="685896" cy="914528"/>
              </a:xfrm>
              <a:prstGeom prst="rect">
                <a:avLst/>
              </a:prstGeom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3041317" y="2611679"/>
                <a:ext cx="681597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dirty="0" smtClean="0"/>
                  <a:t>Форма </a:t>
                </a:r>
              </a:p>
              <a:p>
                <a:r>
                  <a:rPr lang="ru-RU" dirty="0" smtClean="0">
                    <a:solidFill>
                      <a:srgbClr val="FF0000"/>
                    </a:solidFill>
                  </a:rPr>
                  <a:t>Б</a:t>
                </a:r>
                <a:endParaRPr lang="ru-RU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2730037" y="6383557"/>
              <a:ext cx="13901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FB-</a:t>
              </a:r>
              <a:r>
                <a:rPr lang="ru-RU" sz="1050" dirty="0"/>
                <a:t>000000012048050</a:t>
              </a: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5427734" y="5311050"/>
            <a:ext cx="1369286" cy="1175957"/>
            <a:chOff x="2730037" y="5461516"/>
            <a:chExt cx="1369286" cy="1175957"/>
          </a:xfrm>
        </p:grpSpPr>
        <p:grpSp>
          <p:nvGrpSpPr>
            <p:cNvPr id="51" name="Группа 50"/>
            <p:cNvGrpSpPr/>
            <p:nvPr/>
          </p:nvGrpSpPr>
          <p:grpSpPr>
            <a:xfrm>
              <a:off x="3066832" y="5461516"/>
              <a:ext cx="699066" cy="914528"/>
              <a:chOff x="3023848" y="2329145"/>
              <a:chExt cx="699066" cy="914528"/>
            </a:xfrm>
          </p:grpSpPr>
          <p:pic>
            <p:nvPicPr>
              <p:cNvPr id="53" name="Рисунок 5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23848" y="2329145"/>
                <a:ext cx="685896" cy="914528"/>
              </a:xfrm>
              <a:prstGeom prst="rect">
                <a:avLst/>
              </a:prstGeom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3041317" y="2611679"/>
                <a:ext cx="681597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dirty="0" smtClean="0"/>
                  <a:t>Форма </a:t>
                </a:r>
              </a:p>
              <a:p>
                <a:r>
                  <a:rPr lang="ru-RU" dirty="0" smtClean="0">
                    <a:solidFill>
                      <a:srgbClr val="FF0000"/>
                    </a:solidFill>
                  </a:rPr>
                  <a:t>Б</a:t>
                </a:r>
                <a:endParaRPr lang="ru-RU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2730037" y="6383557"/>
              <a:ext cx="136928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FB-</a:t>
              </a:r>
              <a:r>
                <a:rPr lang="ru-RU" sz="1050" dirty="0" smtClean="0"/>
                <a:t>00000001204805</a:t>
              </a:r>
              <a:r>
                <a:rPr lang="en-US" sz="1050" dirty="0" smtClean="0"/>
                <a:t>1</a:t>
              </a:r>
              <a:endParaRPr lang="ru-RU" sz="1050" dirty="0"/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8218365" y="5282604"/>
            <a:ext cx="1390124" cy="1175957"/>
            <a:chOff x="2730037" y="5461516"/>
            <a:chExt cx="1390124" cy="1175957"/>
          </a:xfrm>
        </p:grpSpPr>
        <p:grpSp>
          <p:nvGrpSpPr>
            <p:cNvPr id="56" name="Группа 55"/>
            <p:cNvGrpSpPr/>
            <p:nvPr/>
          </p:nvGrpSpPr>
          <p:grpSpPr>
            <a:xfrm>
              <a:off x="3066832" y="5461516"/>
              <a:ext cx="699066" cy="914528"/>
              <a:chOff x="3023848" y="2329145"/>
              <a:chExt cx="699066" cy="914528"/>
            </a:xfrm>
          </p:grpSpPr>
          <p:pic>
            <p:nvPicPr>
              <p:cNvPr id="58" name="Рисунок 5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23848" y="2329145"/>
                <a:ext cx="685896" cy="914528"/>
              </a:xfrm>
              <a:prstGeom prst="rect">
                <a:avLst/>
              </a:prstGeom>
            </p:spPr>
          </p:pic>
          <p:sp>
            <p:nvSpPr>
              <p:cNvPr id="59" name="TextBox 58"/>
              <p:cNvSpPr txBox="1"/>
              <p:nvPr/>
            </p:nvSpPr>
            <p:spPr>
              <a:xfrm>
                <a:off x="3041317" y="2611679"/>
                <a:ext cx="681597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dirty="0" smtClean="0"/>
                  <a:t>Форма </a:t>
                </a:r>
              </a:p>
              <a:p>
                <a:r>
                  <a:rPr lang="ru-RU" dirty="0" smtClean="0">
                    <a:solidFill>
                      <a:srgbClr val="FF0000"/>
                    </a:solidFill>
                  </a:rPr>
                  <a:t>Б</a:t>
                </a:r>
                <a:endParaRPr lang="ru-RU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2730037" y="6383557"/>
              <a:ext cx="13901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FB-</a:t>
              </a:r>
              <a:r>
                <a:rPr lang="ru-RU" sz="1050" dirty="0" smtClean="0"/>
                <a:t>00000001204805</a:t>
              </a:r>
              <a:r>
                <a:rPr lang="en-US" sz="1050" dirty="0" smtClean="0"/>
                <a:t>2</a:t>
              </a:r>
              <a:endParaRPr lang="ru-RU" sz="1050" dirty="0"/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2700291" y="2190471"/>
            <a:ext cx="1418978" cy="1175957"/>
            <a:chOff x="2730037" y="5461516"/>
            <a:chExt cx="1418978" cy="1175957"/>
          </a:xfrm>
        </p:grpSpPr>
        <p:grpSp>
          <p:nvGrpSpPr>
            <p:cNvPr id="61" name="Группа 60"/>
            <p:cNvGrpSpPr/>
            <p:nvPr/>
          </p:nvGrpSpPr>
          <p:grpSpPr>
            <a:xfrm>
              <a:off x="3066832" y="5461516"/>
              <a:ext cx="699066" cy="914528"/>
              <a:chOff x="3023848" y="2329145"/>
              <a:chExt cx="699066" cy="914528"/>
            </a:xfrm>
          </p:grpSpPr>
          <p:pic>
            <p:nvPicPr>
              <p:cNvPr id="63" name="Рисунок 6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23848" y="2329145"/>
                <a:ext cx="685896" cy="914528"/>
              </a:xfrm>
              <a:prstGeom prst="rect">
                <a:avLst/>
              </a:prstGeom>
            </p:spPr>
          </p:pic>
          <p:sp>
            <p:nvSpPr>
              <p:cNvPr id="64" name="TextBox 63"/>
              <p:cNvSpPr txBox="1"/>
              <p:nvPr/>
            </p:nvSpPr>
            <p:spPr>
              <a:xfrm>
                <a:off x="3041317" y="2611679"/>
                <a:ext cx="681597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dirty="0" smtClean="0"/>
                  <a:t>Форма </a:t>
                </a:r>
              </a:p>
              <a:p>
                <a:r>
                  <a:rPr lang="ru-RU" dirty="0">
                    <a:solidFill>
                      <a:srgbClr val="FF0000"/>
                    </a:solidFill>
                  </a:rPr>
                  <a:t>А</a:t>
                </a:r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2730037" y="6383557"/>
              <a:ext cx="141897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F</a:t>
              </a:r>
              <a:r>
                <a:rPr lang="en-US" sz="1050" dirty="0"/>
                <a:t>A</a:t>
              </a:r>
              <a:r>
                <a:rPr lang="en-US" sz="1050" dirty="0" smtClean="0"/>
                <a:t>-</a:t>
              </a:r>
              <a:r>
                <a:rPr lang="ru-RU" sz="1050" dirty="0"/>
                <a:t>000000002690083</a:t>
              </a:r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8085778" y="2190471"/>
            <a:ext cx="1418978" cy="1175957"/>
            <a:chOff x="2730037" y="5461516"/>
            <a:chExt cx="1418978" cy="1175957"/>
          </a:xfrm>
        </p:grpSpPr>
        <p:grpSp>
          <p:nvGrpSpPr>
            <p:cNvPr id="66" name="Группа 65"/>
            <p:cNvGrpSpPr/>
            <p:nvPr/>
          </p:nvGrpSpPr>
          <p:grpSpPr>
            <a:xfrm>
              <a:off x="3066832" y="5461516"/>
              <a:ext cx="699066" cy="914528"/>
              <a:chOff x="3023848" y="2329145"/>
              <a:chExt cx="699066" cy="914528"/>
            </a:xfrm>
          </p:grpSpPr>
          <p:pic>
            <p:nvPicPr>
              <p:cNvPr id="68" name="Рисунок 6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23848" y="2329145"/>
                <a:ext cx="685896" cy="914528"/>
              </a:xfrm>
              <a:prstGeom prst="rect">
                <a:avLst/>
              </a:prstGeom>
            </p:spPr>
          </p:pic>
          <p:sp>
            <p:nvSpPr>
              <p:cNvPr id="69" name="TextBox 68"/>
              <p:cNvSpPr txBox="1"/>
              <p:nvPr/>
            </p:nvSpPr>
            <p:spPr>
              <a:xfrm>
                <a:off x="3041317" y="2611679"/>
                <a:ext cx="681597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dirty="0" smtClean="0"/>
                  <a:t>Форма </a:t>
                </a:r>
              </a:p>
              <a:p>
                <a:r>
                  <a:rPr lang="ru-RU" dirty="0">
                    <a:solidFill>
                      <a:srgbClr val="FF0000"/>
                    </a:solidFill>
                  </a:rPr>
                  <a:t>А</a:t>
                </a:r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2730037" y="6383557"/>
              <a:ext cx="141897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F</a:t>
              </a:r>
              <a:r>
                <a:rPr lang="en-US" sz="1050" dirty="0"/>
                <a:t>A</a:t>
              </a:r>
              <a:r>
                <a:rPr lang="en-US" sz="1050" dirty="0" smtClean="0"/>
                <a:t>-</a:t>
              </a:r>
              <a:r>
                <a:rPr lang="ru-RU" sz="1050" dirty="0"/>
                <a:t>000000002690083</a:t>
              </a:r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6592059" y="2171947"/>
            <a:ext cx="1418978" cy="1175957"/>
            <a:chOff x="2730037" y="5461516"/>
            <a:chExt cx="1418978" cy="1175957"/>
          </a:xfrm>
        </p:grpSpPr>
        <p:grpSp>
          <p:nvGrpSpPr>
            <p:cNvPr id="71" name="Группа 70"/>
            <p:cNvGrpSpPr/>
            <p:nvPr/>
          </p:nvGrpSpPr>
          <p:grpSpPr>
            <a:xfrm>
              <a:off x="3066832" y="5461516"/>
              <a:ext cx="699066" cy="914528"/>
              <a:chOff x="3023848" y="2329145"/>
              <a:chExt cx="699066" cy="914528"/>
            </a:xfrm>
          </p:grpSpPr>
          <p:pic>
            <p:nvPicPr>
              <p:cNvPr id="73" name="Рисунок 72"/>
              <p:cNvPicPr>
                <a:picLocks noChangeAspect="1"/>
              </p:cNvPicPr>
              <p:nvPr/>
            </p:nvPicPr>
            <p:blipFill>
              <a:blip r:embed="rId7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023848" y="2329145"/>
                <a:ext cx="685896" cy="914528"/>
              </a:xfrm>
              <a:prstGeom prst="rect">
                <a:avLst/>
              </a:prstGeom>
            </p:spPr>
          </p:pic>
          <p:sp>
            <p:nvSpPr>
              <p:cNvPr id="74" name="TextBox 73"/>
              <p:cNvSpPr txBox="1"/>
              <p:nvPr/>
            </p:nvSpPr>
            <p:spPr>
              <a:xfrm>
                <a:off x="3041317" y="2611679"/>
                <a:ext cx="681597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dirty="0" smtClean="0">
                    <a:solidFill>
                      <a:schemeClr val="bg1">
                        <a:lumMod val="75000"/>
                      </a:schemeClr>
                    </a:solidFill>
                  </a:rPr>
                  <a:t>Форма </a:t>
                </a:r>
              </a:p>
              <a:p>
                <a:r>
                  <a:rPr lang="ru-RU" dirty="0">
                    <a:solidFill>
                      <a:schemeClr val="bg1">
                        <a:lumMod val="75000"/>
                      </a:schemeClr>
                    </a:solidFill>
                  </a:rPr>
                  <a:t>А</a:t>
                </a:r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2730037" y="6383557"/>
              <a:ext cx="141897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solidFill>
                    <a:schemeClr val="bg1">
                      <a:lumMod val="75000"/>
                    </a:schemeClr>
                  </a:solidFill>
                </a:rPr>
                <a:t>F</a:t>
              </a:r>
              <a:r>
                <a:rPr lang="en-US" sz="1050" dirty="0">
                  <a:solidFill>
                    <a:schemeClr val="bg1">
                      <a:lumMod val="75000"/>
                    </a:schemeClr>
                  </a:solidFill>
                </a:rPr>
                <a:t>A</a:t>
              </a:r>
              <a:r>
                <a:rPr lang="en-US" sz="1050" dirty="0" smtClean="0">
                  <a:solidFill>
                    <a:schemeClr val="bg1">
                      <a:lumMod val="75000"/>
                    </a:schemeClr>
                  </a:solidFill>
                </a:rPr>
                <a:t>-</a:t>
              </a:r>
              <a:r>
                <a:rPr lang="ru-RU" sz="1050" dirty="0">
                  <a:solidFill>
                    <a:schemeClr val="bg1">
                      <a:lumMod val="75000"/>
                    </a:schemeClr>
                  </a:solidFill>
                </a:rPr>
                <a:t>000000002690083</a:t>
              </a:r>
            </a:p>
          </p:txBody>
        </p:sp>
      </p:grpSp>
      <p:grpSp>
        <p:nvGrpSpPr>
          <p:cNvPr id="75" name="Группа 74"/>
          <p:cNvGrpSpPr/>
          <p:nvPr/>
        </p:nvGrpSpPr>
        <p:grpSpPr>
          <a:xfrm>
            <a:off x="4220777" y="2190845"/>
            <a:ext cx="1418978" cy="1175957"/>
            <a:chOff x="2730037" y="5461516"/>
            <a:chExt cx="1418978" cy="1175957"/>
          </a:xfrm>
        </p:grpSpPr>
        <p:grpSp>
          <p:nvGrpSpPr>
            <p:cNvPr id="76" name="Группа 75"/>
            <p:cNvGrpSpPr/>
            <p:nvPr/>
          </p:nvGrpSpPr>
          <p:grpSpPr>
            <a:xfrm>
              <a:off x="3066832" y="5461516"/>
              <a:ext cx="699066" cy="914528"/>
              <a:chOff x="3023848" y="2329145"/>
              <a:chExt cx="699066" cy="914528"/>
            </a:xfrm>
          </p:grpSpPr>
          <p:pic>
            <p:nvPicPr>
              <p:cNvPr id="78" name="Рисунок 77"/>
              <p:cNvPicPr>
                <a:picLocks noChangeAspect="1"/>
              </p:cNvPicPr>
              <p:nvPr/>
            </p:nvPicPr>
            <p:blipFill>
              <a:blip r:embed="rId7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023848" y="2329145"/>
                <a:ext cx="685896" cy="914528"/>
              </a:xfrm>
              <a:prstGeom prst="rect">
                <a:avLst/>
              </a:prstGeom>
            </p:spPr>
          </p:pic>
          <p:sp>
            <p:nvSpPr>
              <p:cNvPr id="79" name="TextBox 78"/>
              <p:cNvSpPr txBox="1"/>
              <p:nvPr/>
            </p:nvSpPr>
            <p:spPr>
              <a:xfrm>
                <a:off x="3041317" y="2611679"/>
                <a:ext cx="681597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dirty="0" smtClean="0">
                    <a:solidFill>
                      <a:schemeClr val="bg1">
                        <a:lumMod val="75000"/>
                      </a:schemeClr>
                    </a:solidFill>
                  </a:rPr>
                  <a:t>Форма </a:t>
                </a:r>
              </a:p>
              <a:p>
                <a:r>
                  <a:rPr lang="ru-RU" dirty="0">
                    <a:solidFill>
                      <a:schemeClr val="bg1">
                        <a:lumMod val="75000"/>
                      </a:schemeClr>
                    </a:solidFill>
                  </a:rPr>
                  <a:t>А</a:t>
                </a:r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2730037" y="6383557"/>
              <a:ext cx="141897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solidFill>
                    <a:schemeClr val="bg1">
                      <a:lumMod val="75000"/>
                    </a:schemeClr>
                  </a:solidFill>
                </a:rPr>
                <a:t>F</a:t>
              </a:r>
              <a:r>
                <a:rPr lang="en-US" sz="1050" dirty="0">
                  <a:solidFill>
                    <a:schemeClr val="bg1">
                      <a:lumMod val="75000"/>
                    </a:schemeClr>
                  </a:solidFill>
                </a:rPr>
                <a:t>A</a:t>
              </a:r>
              <a:r>
                <a:rPr lang="en-US" sz="1050" dirty="0" smtClean="0">
                  <a:solidFill>
                    <a:schemeClr val="bg1">
                      <a:lumMod val="75000"/>
                    </a:schemeClr>
                  </a:solidFill>
                </a:rPr>
                <a:t>-</a:t>
              </a:r>
              <a:r>
                <a:rPr lang="ru-RU" sz="1050" dirty="0">
                  <a:solidFill>
                    <a:schemeClr val="bg1">
                      <a:lumMod val="75000"/>
                    </a:schemeClr>
                  </a:solidFill>
                </a:rPr>
                <a:t>000000002690083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740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Другие названия форм А и Б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Справки «А» и «Б», приложения к ТТН ЕГАИС, справки 1 и 2, разделы А и Б, разделы 1 и 2 — всё это просто разные названия для одних и тех же форм А и 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585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Важно помнить!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38200" y="1825625"/>
            <a:ext cx="10323286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b="1" dirty="0" smtClean="0"/>
              <a:t>Номера подтверждения</a:t>
            </a:r>
            <a:r>
              <a:rPr lang="ru-RU" dirty="0" smtClean="0"/>
              <a:t> форм А и Б и </a:t>
            </a:r>
            <a:r>
              <a:rPr lang="ru-RU" b="1" dirty="0" smtClean="0"/>
              <a:t>сами формы</a:t>
            </a:r>
            <a:r>
              <a:rPr lang="ru-RU" dirty="0" smtClean="0"/>
              <a:t> </a:t>
            </a:r>
            <a:r>
              <a:rPr lang="ru-RU" dirty="0"/>
              <a:t>А и </a:t>
            </a:r>
            <a:r>
              <a:rPr lang="ru-RU" dirty="0" smtClean="0"/>
              <a:t>Б — это не одно и то же!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У форм А и Б есть содержимое, в них что-то указано.  А у номеров подтверждения нет никакого содержимого, это просто голые номера. Система ЕГАИС не предоставляет никакого содержимого форм, только голые номера.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123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bg1">
                    <a:lumMod val="85000"/>
                  </a:schemeClr>
                </a:solidFill>
              </a:rPr>
              <a:t>Постановка остатков на баланс ЕГАИС</a:t>
            </a:r>
            <a:br>
              <a:rPr lang="ru-RU" sz="24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ru-RU" dirty="0" smtClean="0"/>
              <a:t>Зачем нужно предоставлять номера подтверждений форм А и Б?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2285999"/>
            <a:ext cx="10515600" cy="38909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В базе данных ЕГАИС хранится, кто что выпускал и кому продавал.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/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Предоставление номеров форм при постановке на баланс позволяет перепроверить эту информацию.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353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698500" y="4286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</a:rPr>
              <a:t>Обмен информацией – по Интернету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8501" y="1892300"/>
            <a:ext cx="99186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Магазины </a:t>
            </a:r>
            <a:r>
              <a:rPr lang="ru-RU" sz="2800" dirty="0">
                <a:solidFill>
                  <a:schemeClr val="bg1"/>
                </a:solidFill>
              </a:rPr>
              <a:t>и оптовики </a:t>
            </a:r>
            <a:r>
              <a:rPr lang="ru-RU" sz="2800" dirty="0" smtClean="0">
                <a:solidFill>
                  <a:schemeClr val="bg1"/>
                </a:solidFill>
              </a:rPr>
              <a:t>– через так называемый «Универсальный транспортный модуль» (УТМ).</a:t>
            </a:r>
          </a:p>
          <a:p>
            <a:endParaRPr lang="ru-RU" sz="2800" dirty="0">
              <a:solidFill>
                <a:schemeClr val="bg1"/>
              </a:solidFill>
            </a:endParaRPr>
          </a:p>
          <a:p>
            <a:endParaRPr lang="ru-RU" sz="2800" dirty="0" smtClean="0">
              <a:solidFill>
                <a:schemeClr val="bg1"/>
              </a:solidFill>
            </a:endParaRPr>
          </a:p>
          <a:p>
            <a:r>
              <a:rPr lang="ru-RU" sz="2800" dirty="0" smtClean="0">
                <a:solidFill>
                  <a:schemeClr val="bg1"/>
                </a:solidFill>
              </a:rPr>
              <a:t>Производители и импортеры</a:t>
            </a:r>
            <a:r>
              <a:rPr lang="ru-RU" sz="2800" dirty="0">
                <a:solidFill>
                  <a:schemeClr val="bg1"/>
                </a:solidFill>
              </a:rPr>
              <a:t> – через </a:t>
            </a:r>
            <a:r>
              <a:rPr lang="ru-RU" sz="2800" dirty="0" smtClean="0">
                <a:solidFill>
                  <a:schemeClr val="bg1"/>
                </a:solidFill>
              </a:rPr>
              <a:t>«большой» ЕГАИС.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09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48862"/>
          </a:xfrm>
        </p:spPr>
        <p:txBody>
          <a:bodyPr/>
          <a:lstStyle/>
          <a:p>
            <a:pPr algn="ctr"/>
            <a:r>
              <a:rPr lang="ru-RU" dirty="0" smtClean="0"/>
              <a:t>Где всё это взять?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222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Способы получить формы А и Б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Всё зависит от конкретного вида бизнеса, взаимоотношений с контрагентами, желания работать:</a:t>
            </a:r>
          </a:p>
          <a:p>
            <a:pPr marL="1074738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Оцифровать все свои документы</a:t>
            </a:r>
          </a:p>
          <a:p>
            <a:pPr marL="1074738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Запросить данные у поставщиков</a:t>
            </a:r>
          </a:p>
          <a:p>
            <a:pPr marL="1074738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Запросить через УТМ по дате розлива (только для форм А)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или всё одновременно!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721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Способ </a:t>
            </a:r>
            <a:r>
              <a:rPr lang="ru-RU" dirty="0" smtClean="0"/>
              <a:t>№ 1 - Оцифровать документы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892524"/>
            <a:ext cx="2469153" cy="3491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747" y="2161981"/>
            <a:ext cx="2469153" cy="3491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576" y="2431438"/>
            <a:ext cx="2469153" cy="3491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961" y="2700895"/>
            <a:ext cx="2469153" cy="3491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871370"/>
              </p:ext>
            </p:extLst>
          </p:nvPr>
        </p:nvGraphicFramePr>
        <p:xfrm>
          <a:off x="5270500" y="1892524"/>
          <a:ext cx="6083300" cy="43672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6660"/>
                <a:gridCol w="1216660"/>
                <a:gridCol w="1216660"/>
                <a:gridCol w="1216660"/>
                <a:gridCol w="1216660"/>
              </a:tblGrid>
              <a:tr h="583423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Номер ТТН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Код </a:t>
                      </a:r>
                    </a:p>
                    <a:p>
                      <a:r>
                        <a:rPr lang="ru-RU" sz="1600" dirty="0" smtClean="0"/>
                        <a:t>формы 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Код </a:t>
                      </a:r>
                    </a:p>
                    <a:p>
                      <a:r>
                        <a:rPr lang="ru-RU" sz="1600" dirty="0" smtClean="0"/>
                        <a:t>формы 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Начальный</a:t>
                      </a:r>
                      <a:r>
                        <a:rPr lang="ru-RU" sz="1600" baseline="0" dirty="0" smtClean="0"/>
                        <a:t> сер.№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Конечный</a:t>
                      </a:r>
                      <a:r>
                        <a:rPr lang="ru-RU" sz="1600" baseline="0" dirty="0" smtClean="0"/>
                        <a:t> сер.№</a:t>
                      </a:r>
                      <a:endParaRPr lang="ru-RU" sz="1600" dirty="0" smtClean="0"/>
                    </a:p>
                  </a:txBody>
                  <a:tcPr/>
                </a:tc>
              </a:tr>
              <a:tr h="583423">
                <a:tc>
                  <a:txBody>
                    <a:bodyPr/>
                    <a:lstStyle/>
                    <a:p>
                      <a:r>
                        <a:rPr lang="ru-RU" dirty="0" smtClean="0"/>
                        <a:t>00001001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001587…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001587…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8888…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9999..</a:t>
                      </a:r>
                      <a:endParaRPr lang="ru-RU" dirty="0"/>
                    </a:p>
                  </a:txBody>
                  <a:tcPr/>
                </a:tc>
              </a:tr>
              <a:tr h="6107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00001002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001580…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001580…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11145…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11149…</a:t>
                      </a:r>
                      <a:endParaRPr lang="ru-RU" dirty="0"/>
                    </a:p>
                  </a:txBody>
                  <a:tcPr/>
                </a:tc>
              </a:tr>
              <a:tr h="610764">
                <a:tc>
                  <a:txBody>
                    <a:bodyPr/>
                    <a:lstStyle/>
                    <a:p>
                      <a:r>
                        <a:rPr lang="ru-RU" dirty="0" smtClean="0"/>
                        <a:t>00001003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001589…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001589…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11151…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11152…</a:t>
                      </a:r>
                      <a:endParaRPr lang="ru-RU" dirty="0"/>
                    </a:p>
                  </a:txBody>
                  <a:tcPr/>
                </a:tc>
              </a:tr>
              <a:tr h="610764">
                <a:tc>
                  <a:txBody>
                    <a:bodyPr/>
                    <a:lstStyle/>
                    <a:p>
                      <a:r>
                        <a:rPr lang="ru-RU" dirty="0" smtClean="0"/>
                        <a:t>00001004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001590…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001590…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11154…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11170…</a:t>
                      </a:r>
                      <a:endParaRPr lang="ru-RU" dirty="0"/>
                    </a:p>
                  </a:txBody>
                  <a:tcPr/>
                </a:tc>
              </a:tr>
              <a:tr h="610764">
                <a:tc>
                  <a:txBody>
                    <a:bodyPr/>
                    <a:lstStyle/>
                    <a:p>
                      <a:r>
                        <a:rPr lang="ru-RU" dirty="0" smtClean="0"/>
                        <a:t>00001005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001671…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001671…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11171…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11181…</a:t>
                      </a:r>
                      <a:endParaRPr lang="ru-RU" dirty="0"/>
                    </a:p>
                  </a:txBody>
                  <a:tcPr/>
                </a:tc>
              </a:tr>
              <a:tr h="610764">
                <a:tc>
                  <a:txBody>
                    <a:bodyPr/>
                    <a:lstStyle/>
                    <a:p>
                      <a:r>
                        <a:rPr lang="ru-RU" dirty="0" smtClean="0"/>
                        <a:t>00001006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001514…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001514…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11191…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11204…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Стрелка вправо 3"/>
          <p:cNvSpPr/>
          <p:nvPr/>
        </p:nvSpPr>
        <p:spPr>
          <a:xfrm>
            <a:off x="2871879" y="3542859"/>
            <a:ext cx="2374900" cy="126841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оцифровка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99267" y="1697595"/>
            <a:ext cx="6454103" cy="10033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29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2" grpId="1" animBg="1"/>
      <p:bldP spid="12" grpId="2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srv53269.ht-test.ru/images/visuel_messager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2365834"/>
            <a:ext cx="4914900" cy="307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Способ </a:t>
            </a:r>
            <a:r>
              <a:rPr lang="ru-RU" dirty="0" smtClean="0"/>
              <a:t>№ 2 - Запросить у поставщиков</a:t>
            </a:r>
            <a:endParaRPr lang="ru-RU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871370"/>
              </p:ext>
            </p:extLst>
          </p:nvPr>
        </p:nvGraphicFramePr>
        <p:xfrm>
          <a:off x="5270500" y="1892524"/>
          <a:ext cx="6083300" cy="43672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6660"/>
                <a:gridCol w="1216660"/>
                <a:gridCol w="1216660"/>
                <a:gridCol w="1216660"/>
                <a:gridCol w="1216660"/>
              </a:tblGrid>
              <a:tr h="583423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Номер ТТН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Код </a:t>
                      </a:r>
                    </a:p>
                    <a:p>
                      <a:r>
                        <a:rPr lang="ru-RU" sz="1600" dirty="0" smtClean="0"/>
                        <a:t>формы 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Код </a:t>
                      </a:r>
                    </a:p>
                    <a:p>
                      <a:r>
                        <a:rPr lang="ru-RU" sz="1600" dirty="0" smtClean="0"/>
                        <a:t>формы 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Начальный</a:t>
                      </a:r>
                      <a:r>
                        <a:rPr lang="ru-RU" sz="1600" baseline="0" dirty="0" smtClean="0"/>
                        <a:t> сер.№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Конечный</a:t>
                      </a:r>
                      <a:r>
                        <a:rPr lang="ru-RU" sz="1600" baseline="0" dirty="0" smtClean="0"/>
                        <a:t> сер.№</a:t>
                      </a:r>
                      <a:endParaRPr lang="ru-RU" sz="1600" dirty="0" smtClean="0"/>
                    </a:p>
                  </a:txBody>
                  <a:tcPr/>
                </a:tc>
              </a:tr>
              <a:tr h="583423">
                <a:tc>
                  <a:txBody>
                    <a:bodyPr/>
                    <a:lstStyle/>
                    <a:p>
                      <a:r>
                        <a:rPr lang="ru-RU" dirty="0" smtClean="0"/>
                        <a:t>00001001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001587…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001587…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8888…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9999..</a:t>
                      </a:r>
                      <a:endParaRPr lang="ru-RU" dirty="0"/>
                    </a:p>
                  </a:txBody>
                  <a:tcPr/>
                </a:tc>
              </a:tr>
              <a:tr h="6107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00001002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001580…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001580…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11145…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11149…</a:t>
                      </a:r>
                      <a:endParaRPr lang="ru-RU" dirty="0"/>
                    </a:p>
                  </a:txBody>
                  <a:tcPr/>
                </a:tc>
              </a:tr>
              <a:tr h="610764">
                <a:tc>
                  <a:txBody>
                    <a:bodyPr/>
                    <a:lstStyle/>
                    <a:p>
                      <a:r>
                        <a:rPr lang="ru-RU" dirty="0" smtClean="0"/>
                        <a:t>00001003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001589…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001589…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11151…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11152…</a:t>
                      </a:r>
                      <a:endParaRPr lang="ru-RU" dirty="0"/>
                    </a:p>
                  </a:txBody>
                  <a:tcPr/>
                </a:tc>
              </a:tr>
              <a:tr h="610764">
                <a:tc>
                  <a:txBody>
                    <a:bodyPr/>
                    <a:lstStyle/>
                    <a:p>
                      <a:r>
                        <a:rPr lang="ru-RU" dirty="0" smtClean="0"/>
                        <a:t>00001004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001590…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001590…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11154…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11170…</a:t>
                      </a:r>
                      <a:endParaRPr lang="ru-RU" dirty="0"/>
                    </a:p>
                  </a:txBody>
                  <a:tcPr/>
                </a:tc>
              </a:tr>
              <a:tr h="610764">
                <a:tc>
                  <a:txBody>
                    <a:bodyPr/>
                    <a:lstStyle/>
                    <a:p>
                      <a:r>
                        <a:rPr lang="ru-RU" dirty="0" smtClean="0"/>
                        <a:t>00001005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001671…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001671…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11171…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11181…</a:t>
                      </a:r>
                      <a:endParaRPr lang="ru-RU" dirty="0"/>
                    </a:p>
                  </a:txBody>
                  <a:tcPr/>
                </a:tc>
              </a:tr>
              <a:tr h="610764">
                <a:tc>
                  <a:txBody>
                    <a:bodyPr/>
                    <a:lstStyle/>
                    <a:p>
                      <a:r>
                        <a:rPr lang="ru-RU" dirty="0" smtClean="0"/>
                        <a:t>00001006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001514…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001514…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11191…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11204…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Стрелка вправо 11"/>
          <p:cNvSpPr/>
          <p:nvPr/>
        </p:nvSpPr>
        <p:spPr>
          <a:xfrm>
            <a:off x="2451100" y="3542859"/>
            <a:ext cx="2795679" cy="126841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ЕГАИС, </a:t>
            </a:r>
            <a:r>
              <a:rPr lang="en-US" sz="2400" b="1" dirty="0" smtClean="0"/>
              <a:t>TXT, Excel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95775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.matrix.com.ua/goods/2954/29547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534" y="3365482"/>
            <a:ext cx="1067723" cy="106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Способ </a:t>
            </a:r>
            <a:r>
              <a:rPr lang="ru-RU" dirty="0" smtClean="0"/>
              <a:t>№ 3 - Запросить через УТМ*</a:t>
            </a:r>
            <a:br>
              <a:rPr lang="ru-RU" dirty="0" smtClean="0"/>
            </a:br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(Универсальный транспортный модуль)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050368"/>
              </p:ext>
            </p:extLst>
          </p:nvPr>
        </p:nvGraphicFramePr>
        <p:xfrm>
          <a:off x="838200" y="1789011"/>
          <a:ext cx="4492299" cy="42206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6660"/>
                <a:gridCol w="1216660"/>
                <a:gridCol w="1046256"/>
                <a:gridCol w="1012723"/>
              </a:tblGrid>
              <a:tr h="583423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Номер ТТН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Дата розлива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Код </a:t>
                      </a:r>
                    </a:p>
                    <a:p>
                      <a:r>
                        <a:rPr lang="ru-RU" sz="1600" dirty="0" smtClean="0"/>
                        <a:t>формы 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Код </a:t>
                      </a:r>
                    </a:p>
                    <a:p>
                      <a:r>
                        <a:rPr lang="ru-RU" sz="1600" dirty="0" smtClean="0"/>
                        <a:t>формы Б</a:t>
                      </a:r>
                    </a:p>
                  </a:txBody>
                  <a:tcPr/>
                </a:tc>
              </a:tr>
              <a:tr h="583423">
                <a:tc>
                  <a:txBody>
                    <a:bodyPr/>
                    <a:lstStyle/>
                    <a:p>
                      <a:r>
                        <a:rPr lang="ru-RU" dirty="0" smtClean="0"/>
                        <a:t>00001001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01.03.2014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107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00001002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07.06.2014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</a:tr>
              <a:tr h="610764">
                <a:tc>
                  <a:txBody>
                    <a:bodyPr/>
                    <a:lstStyle/>
                    <a:p>
                      <a:r>
                        <a:rPr lang="ru-RU" dirty="0" smtClean="0"/>
                        <a:t>00001003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12.02.2015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</a:tr>
              <a:tr h="610764">
                <a:tc>
                  <a:txBody>
                    <a:bodyPr/>
                    <a:lstStyle/>
                    <a:p>
                      <a:r>
                        <a:rPr lang="ru-RU" dirty="0" smtClean="0"/>
                        <a:t>00001004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01.11.2015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</a:tr>
              <a:tr h="610764">
                <a:tc>
                  <a:txBody>
                    <a:bodyPr/>
                    <a:lstStyle/>
                    <a:p>
                      <a:r>
                        <a:rPr lang="ru-RU" dirty="0" smtClean="0"/>
                        <a:t>00001005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11.03.2015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</a:tr>
              <a:tr h="610764">
                <a:tc>
                  <a:txBody>
                    <a:bodyPr/>
                    <a:lstStyle/>
                    <a:p>
                      <a:r>
                        <a:rPr lang="ru-RU" dirty="0" smtClean="0"/>
                        <a:t>00001006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21.04.2016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Стрелка вправо 11"/>
          <p:cNvSpPr/>
          <p:nvPr/>
        </p:nvSpPr>
        <p:spPr>
          <a:xfrm>
            <a:off x="3226395" y="3545381"/>
            <a:ext cx="2154621" cy="64239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733119"/>
              </p:ext>
            </p:extLst>
          </p:nvPr>
        </p:nvGraphicFramePr>
        <p:xfrm>
          <a:off x="6600293" y="1789011"/>
          <a:ext cx="4866640" cy="42206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6660"/>
                <a:gridCol w="1216660"/>
                <a:gridCol w="1216660"/>
                <a:gridCol w="1216660"/>
              </a:tblGrid>
              <a:tr h="583423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Номер ТТН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Дата розлива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Код </a:t>
                      </a:r>
                    </a:p>
                    <a:p>
                      <a:r>
                        <a:rPr lang="ru-RU" sz="1600" dirty="0" smtClean="0"/>
                        <a:t>формы 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Код </a:t>
                      </a:r>
                    </a:p>
                    <a:p>
                      <a:r>
                        <a:rPr lang="ru-RU" sz="1600" dirty="0" smtClean="0"/>
                        <a:t>формы Б</a:t>
                      </a:r>
                    </a:p>
                  </a:txBody>
                  <a:tcPr/>
                </a:tc>
              </a:tr>
              <a:tr h="583423">
                <a:tc>
                  <a:txBody>
                    <a:bodyPr/>
                    <a:lstStyle/>
                    <a:p>
                      <a:r>
                        <a:rPr lang="ru-RU" dirty="0" smtClean="0"/>
                        <a:t>00001001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01.03.2014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001587…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001587…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6107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00001002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07.06.2014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001580…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001580…</a:t>
                      </a:r>
                    </a:p>
                  </a:txBody>
                  <a:tcPr/>
                </a:tc>
              </a:tr>
              <a:tr h="610764">
                <a:tc>
                  <a:txBody>
                    <a:bodyPr/>
                    <a:lstStyle/>
                    <a:p>
                      <a:r>
                        <a:rPr lang="ru-RU" dirty="0" smtClean="0"/>
                        <a:t>00001003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12.02.2015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001589…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001589…</a:t>
                      </a:r>
                    </a:p>
                  </a:txBody>
                  <a:tcPr/>
                </a:tc>
              </a:tr>
              <a:tr h="610764">
                <a:tc>
                  <a:txBody>
                    <a:bodyPr/>
                    <a:lstStyle/>
                    <a:p>
                      <a:r>
                        <a:rPr lang="ru-RU" dirty="0" smtClean="0"/>
                        <a:t>00001004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01.11.2015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001590…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001590…</a:t>
                      </a:r>
                    </a:p>
                  </a:txBody>
                  <a:tcPr/>
                </a:tc>
              </a:tr>
              <a:tr h="610764">
                <a:tc>
                  <a:txBody>
                    <a:bodyPr/>
                    <a:lstStyle/>
                    <a:p>
                      <a:r>
                        <a:rPr lang="ru-RU" dirty="0" smtClean="0"/>
                        <a:t>00001005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11.03.2015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001671…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001671…</a:t>
                      </a:r>
                    </a:p>
                  </a:txBody>
                  <a:tcPr/>
                </a:tc>
              </a:tr>
              <a:tr h="610764">
                <a:tc>
                  <a:txBody>
                    <a:bodyPr/>
                    <a:lstStyle/>
                    <a:p>
                      <a:r>
                        <a:rPr lang="ru-RU" dirty="0" smtClean="0"/>
                        <a:t>00001006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21.04.2016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001514…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001514…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Стрелка вправо 7"/>
          <p:cNvSpPr/>
          <p:nvPr/>
        </p:nvSpPr>
        <p:spPr>
          <a:xfrm>
            <a:off x="6600292" y="3545381"/>
            <a:ext cx="2154621" cy="64239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495449" y="4334204"/>
            <a:ext cx="967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УТМ</a:t>
            </a:r>
            <a:endParaRPr lang="ru-RU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16219" y="6189575"/>
            <a:ext cx="5291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* Но нужно знать дату розлива каждой бутылки !!!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855949" y="1697595"/>
            <a:ext cx="2697421" cy="449198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22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10" grpId="0"/>
      <p:bldP spid="13" grpId="0" animBg="1"/>
      <p:bldP spid="13" grpId="1" animBg="1"/>
      <p:bldP spid="13" grpId="2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Получили формы.  Что дальше?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Получить сами по себе формы А и Б — это только полдела.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Далее для каждой бутылки на складе нужно выяснить, какие конкретные формы ей соответствуют.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65202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Получение форм для бутылок</a:t>
            </a:r>
            <a:endParaRPr lang="ru-RU" dirty="0"/>
          </a:p>
        </p:txBody>
      </p:sp>
      <p:pic>
        <p:nvPicPr>
          <p:cNvPr id="2050" name="Picture 2" descr="http://i.dailymail.co.uk/i/pix/2008/07/08/article-1033195-00F2049F00000578-397_468x2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36433"/>
            <a:ext cx="4457700" cy="27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126" y="3069545"/>
            <a:ext cx="1310074" cy="1852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478" y="2820096"/>
            <a:ext cx="1310074" cy="1852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7357" y="3778289"/>
            <a:ext cx="1310074" cy="1852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223" y="4197121"/>
            <a:ext cx="1310074" cy="1852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212" y="3472319"/>
            <a:ext cx="1310074" cy="1852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567329" y="1809562"/>
            <a:ext cx="999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Бутылки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38309" y="1809562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Формы</a:t>
            </a:r>
            <a:endParaRPr lang="ru-RU" dirty="0">
              <a:solidFill>
                <a:srgbClr val="0070C0"/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3976914" y="3778289"/>
            <a:ext cx="4327298" cy="134502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2177143" y="3995733"/>
            <a:ext cx="6278755" cy="145474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2365829" y="4603785"/>
            <a:ext cx="7890554" cy="18297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4129314" y="3396710"/>
            <a:ext cx="3336632" cy="187899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1498687" y="4398507"/>
            <a:ext cx="6680646" cy="5229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28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6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8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9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Где взять номер </a:t>
            </a:r>
            <a:r>
              <a:rPr lang="ru-RU" dirty="0"/>
              <a:t>подтверждения ЕГАИС </a:t>
            </a:r>
            <a:r>
              <a:rPr lang="ru-RU" dirty="0" smtClean="0"/>
              <a:t>формы </a:t>
            </a:r>
            <a:r>
              <a:rPr lang="ru-RU" dirty="0" smtClean="0">
                <a:solidFill>
                  <a:srgbClr val="C00000"/>
                </a:solidFill>
              </a:rPr>
              <a:t>А</a:t>
            </a:r>
            <a:r>
              <a:rPr lang="ru-RU" dirty="0" smtClean="0"/>
              <a:t> </a:t>
            </a:r>
            <a:r>
              <a:rPr lang="ru-RU" i="1" dirty="0" smtClean="0"/>
              <a:t>для каждой бутылки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3510116"/>
            <a:ext cx="10515600" cy="266684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3200" dirty="0" smtClean="0"/>
              <a:t>Сканировать дополнительно «маленький» штрихкод акцизной марки и найти форму А, в которой указан подходящий диапазон серийных номеров марок.</a:t>
            </a:r>
            <a:endParaRPr lang="ru-RU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838199" y="2546555"/>
            <a:ext cx="3006213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Способ №1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66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477272" y="2059138"/>
            <a:ext cx="7231628" cy="4161975"/>
            <a:chOff x="477272" y="2059138"/>
            <a:chExt cx="7231628" cy="4161975"/>
          </a:xfrm>
        </p:grpSpPr>
        <p:sp>
          <p:nvSpPr>
            <p:cNvPr id="2" name="Полилиния 1"/>
            <p:cNvSpPr/>
            <p:nvPr/>
          </p:nvSpPr>
          <p:spPr>
            <a:xfrm>
              <a:off x="3644900" y="5245100"/>
              <a:ext cx="4064000" cy="976013"/>
            </a:xfrm>
            <a:custGeom>
              <a:avLst/>
              <a:gdLst>
                <a:gd name="connsiteX0" fmla="*/ 382948 w 3078718"/>
                <a:gd name="connsiteY0" fmla="*/ 330995 h 1431251"/>
                <a:gd name="connsiteX1" fmla="*/ 205148 w 3078718"/>
                <a:gd name="connsiteY1" fmla="*/ 559595 h 1431251"/>
                <a:gd name="connsiteX2" fmla="*/ 1119548 w 3078718"/>
                <a:gd name="connsiteY2" fmla="*/ 1423195 h 1431251"/>
                <a:gd name="connsiteX3" fmla="*/ 3037248 w 3078718"/>
                <a:gd name="connsiteY3" fmla="*/ 940595 h 1431251"/>
                <a:gd name="connsiteX4" fmla="*/ 2262548 w 3078718"/>
                <a:gd name="connsiteY4" fmla="*/ 102395 h 1431251"/>
                <a:gd name="connsiteX5" fmla="*/ 255948 w 3078718"/>
                <a:gd name="connsiteY5" fmla="*/ 76995 h 1431251"/>
                <a:gd name="connsiteX6" fmla="*/ 27348 w 3078718"/>
                <a:gd name="connsiteY6" fmla="*/ 673895 h 1431251"/>
                <a:gd name="connsiteX7" fmla="*/ 27348 w 3078718"/>
                <a:gd name="connsiteY7" fmla="*/ 673895 h 1431251"/>
                <a:gd name="connsiteX8" fmla="*/ 40048 w 3078718"/>
                <a:gd name="connsiteY8" fmla="*/ 724695 h 1431251"/>
                <a:gd name="connsiteX0" fmla="*/ 528114 w 3223884"/>
                <a:gd name="connsiteY0" fmla="*/ 373292 h 1473548"/>
                <a:gd name="connsiteX1" fmla="*/ 350314 w 3223884"/>
                <a:gd name="connsiteY1" fmla="*/ 601892 h 1473548"/>
                <a:gd name="connsiteX2" fmla="*/ 1264714 w 3223884"/>
                <a:gd name="connsiteY2" fmla="*/ 1465492 h 1473548"/>
                <a:gd name="connsiteX3" fmla="*/ 3182414 w 3223884"/>
                <a:gd name="connsiteY3" fmla="*/ 982892 h 1473548"/>
                <a:gd name="connsiteX4" fmla="*/ 2407714 w 3223884"/>
                <a:gd name="connsiteY4" fmla="*/ 144692 h 1473548"/>
                <a:gd name="connsiteX5" fmla="*/ 401114 w 3223884"/>
                <a:gd name="connsiteY5" fmla="*/ 119292 h 1473548"/>
                <a:gd name="connsiteX6" fmla="*/ 172514 w 3223884"/>
                <a:gd name="connsiteY6" fmla="*/ 716192 h 1473548"/>
                <a:gd name="connsiteX7" fmla="*/ 172514 w 3223884"/>
                <a:gd name="connsiteY7" fmla="*/ 716192 h 1473548"/>
                <a:gd name="connsiteX8" fmla="*/ 185214 w 3223884"/>
                <a:gd name="connsiteY8" fmla="*/ 766992 h 1473548"/>
                <a:gd name="connsiteX0" fmla="*/ 528114 w 3322564"/>
                <a:gd name="connsiteY0" fmla="*/ 373292 h 1488158"/>
                <a:gd name="connsiteX1" fmla="*/ 350314 w 3322564"/>
                <a:gd name="connsiteY1" fmla="*/ 601892 h 1488158"/>
                <a:gd name="connsiteX2" fmla="*/ 1264714 w 3322564"/>
                <a:gd name="connsiteY2" fmla="*/ 1465492 h 1488158"/>
                <a:gd name="connsiteX3" fmla="*/ 3182414 w 3322564"/>
                <a:gd name="connsiteY3" fmla="*/ 982892 h 1488158"/>
                <a:gd name="connsiteX4" fmla="*/ 2407714 w 3322564"/>
                <a:gd name="connsiteY4" fmla="*/ 144692 h 1488158"/>
                <a:gd name="connsiteX5" fmla="*/ 401114 w 3322564"/>
                <a:gd name="connsiteY5" fmla="*/ 119292 h 1488158"/>
                <a:gd name="connsiteX6" fmla="*/ 172514 w 3322564"/>
                <a:gd name="connsiteY6" fmla="*/ 716192 h 1488158"/>
                <a:gd name="connsiteX7" fmla="*/ 172514 w 3322564"/>
                <a:gd name="connsiteY7" fmla="*/ 716192 h 1488158"/>
                <a:gd name="connsiteX8" fmla="*/ 185214 w 3322564"/>
                <a:gd name="connsiteY8" fmla="*/ 766992 h 1488158"/>
                <a:gd name="connsiteX0" fmla="*/ 528114 w 3322564"/>
                <a:gd name="connsiteY0" fmla="*/ 373292 h 1514118"/>
                <a:gd name="connsiteX1" fmla="*/ 350314 w 3322564"/>
                <a:gd name="connsiteY1" fmla="*/ 601892 h 1514118"/>
                <a:gd name="connsiteX2" fmla="*/ 1264714 w 3322564"/>
                <a:gd name="connsiteY2" fmla="*/ 1465492 h 1514118"/>
                <a:gd name="connsiteX3" fmla="*/ 3182414 w 3322564"/>
                <a:gd name="connsiteY3" fmla="*/ 982892 h 1514118"/>
                <a:gd name="connsiteX4" fmla="*/ 2407714 w 3322564"/>
                <a:gd name="connsiteY4" fmla="*/ 144692 h 1514118"/>
                <a:gd name="connsiteX5" fmla="*/ 401114 w 3322564"/>
                <a:gd name="connsiteY5" fmla="*/ 119292 h 1514118"/>
                <a:gd name="connsiteX6" fmla="*/ 172514 w 3322564"/>
                <a:gd name="connsiteY6" fmla="*/ 716192 h 1514118"/>
                <a:gd name="connsiteX7" fmla="*/ 172514 w 3322564"/>
                <a:gd name="connsiteY7" fmla="*/ 716192 h 1514118"/>
                <a:gd name="connsiteX8" fmla="*/ 185214 w 3322564"/>
                <a:gd name="connsiteY8" fmla="*/ 766992 h 1514118"/>
                <a:gd name="connsiteX0" fmla="*/ 528114 w 3372066"/>
                <a:gd name="connsiteY0" fmla="*/ 398024 h 1538850"/>
                <a:gd name="connsiteX1" fmla="*/ 350314 w 3372066"/>
                <a:gd name="connsiteY1" fmla="*/ 626624 h 1538850"/>
                <a:gd name="connsiteX2" fmla="*/ 1264714 w 3372066"/>
                <a:gd name="connsiteY2" fmla="*/ 1490224 h 1538850"/>
                <a:gd name="connsiteX3" fmla="*/ 3182414 w 3372066"/>
                <a:gd name="connsiteY3" fmla="*/ 1007624 h 1538850"/>
                <a:gd name="connsiteX4" fmla="*/ 2407714 w 3372066"/>
                <a:gd name="connsiteY4" fmla="*/ 169424 h 1538850"/>
                <a:gd name="connsiteX5" fmla="*/ 401114 w 3372066"/>
                <a:gd name="connsiteY5" fmla="*/ 144024 h 1538850"/>
                <a:gd name="connsiteX6" fmla="*/ 172514 w 3372066"/>
                <a:gd name="connsiteY6" fmla="*/ 740924 h 1538850"/>
                <a:gd name="connsiteX7" fmla="*/ 172514 w 3372066"/>
                <a:gd name="connsiteY7" fmla="*/ 740924 h 1538850"/>
                <a:gd name="connsiteX8" fmla="*/ 185214 w 3372066"/>
                <a:gd name="connsiteY8" fmla="*/ 791724 h 1538850"/>
                <a:gd name="connsiteX0" fmla="*/ 528114 w 3303014"/>
                <a:gd name="connsiteY0" fmla="*/ 352546 h 1493372"/>
                <a:gd name="connsiteX1" fmla="*/ 350314 w 3303014"/>
                <a:gd name="connsiteY1" fmla="*/ 581146 h 1493372"/>
                <a:gd name="connsiteX2" fmla="*/ 1264714 w 3303014"/>
                <a:gd name="connsiteY2" fmla="*/ 1444746 h 1493372"/>
                <a:gd name="connsiteX3" fmla="*/ 3182414 w 3303014"/>
                <a:gd name="connsiteY3" fmla="*/ 962146 h 1493372"/>
                <a:gd name="connsiteX4" fmla="*/ 2407714 w 3303014"/>
                <a:gd name="connsiteY4" fmla="*/ 123946 h 1493372"/>
                <a:gd name="connsiteX5" fmla="*/ 401114 w 3303014"/>
                <a:gd name="connsiteY5" fmla="*/ 98546 h 1493372"/>
                <a:gd name="connsiteX6" fmla="*/ 172514 w 3303014"/>
                <a:gd name="connsiteY6" fmla="*/ 695446 h 1493372"/>
                <a:gd name="connsiteX7" fmla="*/ 172514 w 3303014"/>
                <a:gd name="connsiteY7" fmla="*/ 695446 h 1493372"/>
                <a:gd name="connsiteX8" fmla="*/ 185214 w 3303014"/>
                <a:gd name="connsiteY8" fmla="*/ 746246 h 1493372"/>
                <a:gd name="connsiteX0" fmla="*/ 528114 w 3303014"/>
                <a:gd name="connsiteY0" fmla="*/ 352546 h 1493372"/>
                <a:gd name="connsiteX1" fmla="*/ 350314 w 3303014"/>
                <a:gd name="connsiteY1" fmla="*/ 581146 h 1493372"/>
                <a:gd name="connsiteX2" fmla="*/ 1264714 w 3303014"/>
                <a:gd name="connsiteY2" fmla="*/ 1444746 h 1493372"/>
                <a:gd name="connsiteX3" fmla="*/ 3182414 w 3303014"/>
                <a:gd name="connsiteY3" fmla="*/ 962146 h 1493372"/>
                <a:gd name="connsiteX4" fmla="*/ 2407714 w 3303014"/>
                <a:gd name="connsiteY4" fmla="*/ 123946 h 1493372"/>
                <a:gd name="connsiteX5" fmla="*/ 401114 w 3303014"/>
                <a:gd name="connsiteY5" fmla="*/ 98546 h 1493372"/>
                <a:gd name="connsiteX6" fmla="*/ 172514 w 3303014"/>
                <a:gd name="connsiteY6" fmla="*/ 695446 h 1493372"/>
                <a:gd name="connsiteX7" fmla="*/ 172514 w 3303014"/>
                <a:gd name="connsiteY7" fmla="*/ 695446 h 1493372"/>
                <a:gd name="connsiteX8" fmla="*/ 185214 w 3303014"/>
                <a:gd name="connsiteY8" fmla="*/ 746246 h 1493372"/>
                <a:gd name="connsiteX0" fmla="*/ 528114 w 3303014"/>
                <a:gd name="connsiteY0" fmla="*/ 352546 h 1467412"/>
                <a:gd name="connsiteX1" fmla="*/ 286814 w 3303014"/>
                <a:gd name="connsiteY1" fmla="*/ 581146 h 1467412"/>
                <a:gd name="connsiteX2" fmla="*/ 1264714 w 3303014"/>
                <a:gd name="connsiteY2" fmla="*/ 1444746 h 1467412"/>
                <a:gd name="connsiteX3" fmla="*/ 3182414 w 3303014"/>
                <a:gd name="connsiteY3" fmla="*/ 962146 h 1467412"/>
                <a:gd name="connsiteX4" fmla="*/ 2407714 w 3303014"/>
                <a:gd name="connsiteY4" fmla="*/ 123946 h 1467412"/>
                <a:gd name="connsiteX5" fmla="*/ 401114 w 3303014"/>
                <a:gd name="connsiteY5" fmla="*/ 98546 h 1467412"/>
                <a:gd name="connsiteX6" fmla="*/ 172514 w 3303014"/>
                <a:gd name="connsiteY6" fmla="*/ 695446 h 1467412"/>
                <a:gd name="connsiteX7" fmla="*/ 172514 w 3303014"/>
                <a:gd name="connsiteY7" fmla="*/ 695446 h 1467412"/>
                <a:gd name="connsiteX8" fmla="*/ 185214 w 3303014"/>
                <a:gd name="connsiteY8" fmla="*/ 746246 h 1467412"/>
                <a:gd name="connsiteX0" fmla="*/ 528114 w 3214080"/>
                <a:gd name="connsiteY0" fmla="*/ 352546 h 1289805"/>
                <a:gd name="connsiteX1" fmla="*/ 286814 w 3214080"/>
                <a:gd name="connsiteY1" fmla="*/ 581146 h 1289805"/>
                <a:gd name="connsiteX2" fmla="*/ 1277414 w 3214080"/>
                <a:gd name="connsiteY2" fmla="*/ 1277145 h 1289805"/>
                <a:gd name="connsiteX3" fmla="*/ 3182414 w 3214080"/>
                <a:gd name="connsiteY3" fmla="*/ 962146 h 1289805"/>
                <a:gd name="connsiteX4" fmla="*/ 2407714 w 3214080"/>
                <a:gd name="connsiteY4" fmla="*/ 123946 h 1289805"/>
                <a:gd name="connsiteX5" fmla="*/ 401114 w 3214080"/>
                <a:gd name="connsiteY5" fmla="*/ 98546 h 1289805"/>
                <a:gd name="connsiteX6" fmla="*/ 172514 w 3214080"/>
                <a:gd name="connsiteY6" fmla="*/ 695446 h 1289805"/>
                <a:gd name="connsiteX7" fmla="*/ 172514 w 3214080"/>
                <a:gd name="connsiteY7" fmla="*/ 695446 h 1289805"/>
                <a:gd name="connsiteX8" fmla="*/ 185214 w 3214080"/>
                <a:gd name="connsiteY8" fmla="*/ 746246 h 1289805"/>
                <a:gd name="connsiteX0" fmla="*/ 528114 w 3214080"/>
                <a:gd name="connsiteY0" fmla="*/ 352546 h 1300119"/>
                <a:gd name="connsiteX1" fmla="*/ 286814 w 3214080"/>
                <a:gd name="connsiteY1" fmla="*/ 581146 h 1300119"/>
                <a:gd name="connsiteX2" fmla="*/ 1277414 w 3214080"/>
                <a:gd name="connsiteY2" fmla="*/ 1277145 h 1300119"/>
                <a:gd name="connsiteX3" fmla="*/ 3182414 w 3214080"/>
                <a:gd name="connsiteY3" fmla="*/ 962146 h 1300119"/>
                <a:gd name="connsiteX4" fmla="*/ 2407714 w 3214080"/>
                <a:gd name="connsiteY4" fmla="*/ 123946 h 1300119"/>
                <a:gd name="connsiteX5" fmla="*/ 401114 w 3214080"/>
                <a:gd name="connsiteY5" fmla="*/ 98546 h 1300119"/>
                <a:gd name="connsiteX6" fmla="*/ 172514 w 3214080"/>
                <a:gd name="connsiteY6" fmla="*/ 695446 h 1300119"/>
                <a:gd name="connsiteX7" fmla="*/ 172514 w 3214080"/>
                <a:gd name="connsiteY7" fmla="*/ 695446 h 1300119"/>
                <a:gd name="connsiteX8" fmla="*/ 185214 w 3214080"/>
                <a:gd name="connsiteY8" fmla="*/ 746246 h 1300119"/>
                <a:gd name="connsiteX0" fmla="*/ 528114 w 3221793"/>
                <a:gd name="connsiteY0" fmla="*/ 352546 h 1261163"/>
                <a:gd name="connsiteX1" fmla="*/ 286814 w 3221793"/>
                <a:gd name="connsiteY1" fmla="*/ 581146 h 1261163"/>
                <a:gd name="connsiteX2" fmla="*/ 1112314 w 3221793"/>
                <a:gd name="connsiteY2" fmla="*/ 1235245 h 1261163"/>
                <a:gd name="connsiteX3" fmla="*/ 3182414 w 3221793"/>
                <a:gd name="connsiteY3" fmla="*/ 962146 h 1261163"/>
                <a:gd name="connsiteX4" fmla="*/ 2407714 w 3221793"/>
                <a:gd name="connsiteY4" fmla="*/ 123946 h 1261163"/>
                <a:gd name="connsiteX5" fmla="*/ 401114 w 3221793"/>
                <a:gd name="connsiteY5" fmla="*/ 98546 h 1261163"/>
                <a:gd name="connsiteX6" fmla="*/ 172514 w 3221793"/>
                <a:gd name="connsiteY6" fmla="*/ 695446 h 1261163"/>
                <a:gd name="connsiteX7" fmla="*/ 172514 w 3221793"/>
                <a:gd name="connsiteY7" fmla="*/ 695446 h 1261163"/>
                <a:gd name="connsiteX8" fmla="*/ 185214 w 3221793"/>
                <a:gd name="connsiteY8" fmla="*/ 746246 h 1261163"/>
                <a:gd name="connsiteX0" fmla="*/ 528114 w 3221793"/>
                <a:gd name="connsiteY0" fmla="*/ 352546 h 1239123"/>
                <a:gd name="connsiteX1" fmla="*/ 274114 w 3221793"/>
                <a:gd name="connsiteY1" fmla="*/ 801122 h 1239123"/>
                <a:gd name="connsiteX2" fmla="*/ 1112314 w 3221793"/>
                <a:gd name="connsiteY2" fmla="*/ 1235245 h 1239123"/>
                <a:gd name="connsiteX3" fmla="*/ 3182414 w 3221793"/>
                <a:gd name="connsiteY3" fmla="*/ 962146 h 1239123"/>
                <a:gd name="connsiteX4" fmla="*/ 2407714 w 3221793"/>
                <a:gd name="connsiteY4" fmla="*/ 123946 h 1239123"/>
                <a:gd name="connsiteX5" fmla="*/ 401114 w 3221793"/>
                <a:gd name="connsiteY5" fmla="*/ 98546 h 1239123"/>
                <a:gd name="connsiteX6" fmla="*/ 172514 w 3221793"/>
                <a:gd name="connsiteY6" fmla="*/ 695446 h 1239123"/>
                <a:gd name="connsiteX7" fmla="*/ 172514 w 3221793"/>
                <a:gd name="connsiteY7" fmla="*/ 695446 h 1239123"/>
                <a:gd name="connsiteX8" fmla="*/ 185214 w 3221793"/>
                <a:gd name="connsiteY8" fmla="*/ 746246 h 1239123"/>
                <a:gd name="connsiteX0" fmla="*/ 607541 w 3313102"/>
                <a:gd name="connsiteY0" fmla="*/ 287789 h 1174366"/>
                <a:gd name="connsiteX1" fmla="*/ 353541 w 3313102"/>
                <a:gd name="connsiteY1" fmla="*/ 736365 h 1174366"/>
                <a:gd name="connsiteX2" fmla="*/ 1191741 w 3313102"/>
                <a:gd name="connsiteY2" fmla="*/ 1170488 h 1174366"/>
                <a:gd name="connsiteX3" fmla="*/ 3261841 w 3313102"/>
                <a:gd name="connsiteY3" fmla="*/ 897389 h 1174366"/>
                <a:gd name="connsiteX4" fmla="*/ 2487141 w 3313102"/>
                <a:gd name="connsiteY4" fmla="*/ 59189 h 1174366"/>
                <a:gd name="connsiteX5" fmla="*/ 353541 w 3313102"/>
                <a:gd name="connsiteY5" fmla="*/ 201390 h 1174366"/>
                <a:gd name="connsiteX6" fmla="*/ 251941 w 3313102"/>
                <a:gd name="connsiteY6" fmla="*/ 630689 h 1174366"/>
                <a:gd name="connsiteX7" fmla="*/ 251941 w 3313102"/>
                <a:gd name="connsiteY7" fmla="*/ 630689 h 1174366"/>
                <a:gd name="connsiteX8" fmla="*/ 264641 w 3313102"/>
                <a:gd name="connsiteY8" fmla="*/ 681489 h 1174366"/>
                <a:gd name="connsiteX0" fmla="*/ 607541 w 3313102"/>
                <a:gd name="connsiteY0" fmla="*/ 287789 h 1174366"/>
                <a:gd name="connsiteX1" fmla="*/ 353541 w 3313102"/>
                <a:gd name="connsiteY1" fmla="*/ 736365 h 1174366"/>
                <a:gd name="connsiteX2" fmla="*/ 1191741 w 3313102"/>
                <a:gd name="connsiteY2" fmla="*/ 1170488 h 1174366"/>
                <a:gd name="connsiteX3" fmla="*/ 3261841 w 3313102"/>
                <a:gd name="connsiteY3" fmla="*/ 897389 h 1174366"/>
                <a:gd name="connsiteX4" fmla="*/ 2487141 w 3313102"/>
                <a:gd name="connsiteY4" fmla="*/ 59189 h 1174366"/>
                <a:gd name="connsiteX5" fmla="*/ 353541 w 3313102"/>
                <a:gd name="connsiteY5" fmla="*/ 201390 h 1174366"/>
                <a:gd name="connsiteX6" fmla="*/ 251941 w 3313102"/>
                <a:gd name="connsiteY6" fmla="*/ 630689 h 1174366"/>
                <a:gd name="connsiteX7" fmla="*/ 251941 w 3313102"/>
                <a:gd name="connsiteY7" fmla="*/ 630689 h 1174366"/>
                <a:gd name="connsiteX8" fmla="*/ 239241 w 3313102"/>
                <a:gd name="connsiteY8" fmla="*/ 1006216 h 1174366"/>
                <a:gd name="connsiteX0" fmla="*/ 608073 w 3313634"/>
                <a:gd name="connsiteY0" fmla="*/ 287789 h 1174366"/>
                <a:gd name="connsiteX1" fmla="*/ 354073 w 3313634"/>
                <a:gd name="connsiteY1" fmla="*/ 736365 h 1174366"/>
                <a:gd name="connsiteX2" fmla="*/ 1192273 w 3313634"/>
                <a:gd name="connsiteY2" fmla="*/ 1170488 h 1174366"/>
                <a:gd name="connsiteX3" fmla="*/ 3262373 w 3313634"/>
                <a:gd name="connsiteY3" fmla="*/ 897389 h 1174366"/>
                <a:gd name="connsiteX4" fmla="*/ 2487673 w 3313634"/>
                <a:gd name="connsiteY4" fmla="*/ 59189 h 1174366"/>
                <a:gd name="connsiteX5" fmla="*/ 354073 w 3313634"/>
                <a:gd name="connsiteY5" fmla="*/ 201390 h 1174366"/>
                <a:gd name="connsiteX6" fmla="*/ 252473 w 3313634"/>
                <a:gd name="connsiteY6" fmla="*/ 630689 h 1174366"/>
                <a:gd name="connsiteX7" fmla="*/ 265173 w 3313634"/>
                <a:gd name="connsiteY7" fmla="*/ 882090 h 1174366"/>
                <a:gd name="connsiteX8" fmla="*/ 239773 w 3313634"/>
                <a:gd name="connsiteY8" fmla="*/ 1006216 h 1174366"/>
                <a:gd name="connsiteX0" fmla="*/ 544557 w 3250118"/>
                <a:gd name="connsiteY0" fmla="*/ 270195 h 1156772"/>
                <a:gd name="connsiteX1" fmla="*/ 290557 w 3250118"/>
                <a:gd name="connsiteY1" fmla="*/ 718771 h 1156772"/>
                <a:gd name="connsiteX2" fmla="*/ 1128757 w 3250118"/>
                <a:gd name="connsiteY2" fmla="*/ 1152894 h 1156772"/>
                <a:gd name="connsiteX3" fmla="*/ 3198857 w 3250118"/>
                <a:gd name="connsiteY3" fmla="*/ 879795 h 1156772"/>
                <a:gd name="connsiteX4" fmla="*/ 2424157 w 3250118"/>
                <a:gd name="connsiteY4" fmla="*/ 41595 h 1156772"/>
                <a:gd name="connsiteX5" fmla="*/ 290557 w 3250118"/>
                <a:gd name="connsiteY5" fmla="*/ 183796 h 1156772"/>
                <a:gd name="connsiteX6" fmla="*/ 11157 w 3250118"/>
                <a:gd name="connsiteY6" fmla="*/ 675945 h 1156772"/>
                <a:gd name="connsiteX7" fmla="*/ 201657 w 3250118"/>
                <a:gd name="connsiteY7" fmla="*/ 864496 h 1156772"/>
                <a:gd name="connsiteX8" fmla="*/ 176257 w 3250118"/>
                <a:gd name="connsiteY8" fmla="*/ 988622 h 1156772"/>
                <a:gd name="connsiteX0" fmla="*/ 542709 w 3248270"/>
                <a:gd name="connsiteY0" fmla="*/ 270195 h 1156772"/>
                <a:gd name="connsiteX1" fmla="*/ 288709 w 3248270"/>
                <a:gd name="connsiteY1" fmla="*/ 718771 h 1156772"/>
                <a:gd name="connsiteX2" fmla="*/ 1126909 w 3248270"/>
                <a:gd name="connsiteY2" fmla="*/ 1152894 h 1156772"/>
                <a:gd name="connsiteX3" fmla="*/ 3197009 w 3248270"/>
                <a:gd name="connsiteY3" fmla="*/ 879795 h 1156772"/>
                <a:gd name="connsiteX4" fmla="*/ 2422309 w 3248270"/>
                <a:gd name="connsiteY4" fmla="*/ 41595 h 1156772"/>
                <a:gd name="connsiteX5" fmla="*/ 288709 w 3248270"/>
                <a:gd name="connsiteY5" fmla="*/ 183796 h 1156772"/>
                <a:gd name="connsiteX6" fmla="*/ 9309 w 3248270"/>
                <a:gd name="connsiteY6" fmla="*/ 675945 h 1156772"/>
                <a:gd name="connsiteX7" fmla="*/ 174409 w 3248270"/>
                <a:gd name="connsiteY7" fmla="*/ 988622 h 1156772"/>
                <a:gd name="connsiteX0" fmla="*/ 542709 w 3248270"/>
                <a:gd name="connsiteY0" fmla="*/ 270195 h 1156772"/>
                <a:gd name="connsiteX1" fmla="*/ 288709 w 3248270"/>
                <a:gd name="connsiteY1" fmla="*/ 718771 h 1156772"/>
                <a:gd name="connsiteX2" fmla="*/ 1126909 w 3248270"/>
                <a:gd name="connsiteY2" fmla="*/ 1152894 h 1156772"/>
                <a:gd name="connsiteX3" fmla="*/ 3197009 w 3248270"/>
                <a:gd name="connsiteY3" fmla="*/ 879795 h 1156772"/>
                <a:gd name="connsiteX4" fmla="*/ 2422309 w 3248270"/>
                <a:gd name="connsiteY4" fmla="*/ 41595 h 1156772"/>
                <a:gd name="connsiteX5" fmla="*/ 288709 w 3248270"/>
                <a:gd name="connsiteY5" fmla="*/ 183796 h 1156772"/>
                <a:gd name="connsiteX6" fmla="*/ 9309 w 3248270"/>
                <a:gd name="connsiteY6" fmla="*/ 675945 h 1156772"/>
                <a:gd name="connsiteX0" fmla="*/ 615548 w 3321109"/>
                <a:gd name="connsiteY0" fmla="*/ 270195 h 1156772"/>
                <a:gd name="connsiteX1" fmla="*/ 361548 w 3321109"/>
                <a:gd name="connsiteY1" fmla="*/ 718771 h 1156772"/>
                <a:gd name="connsiteX2" fmla="*/ 1199748 w 3321109"/>
                <a:gd name="connsiteY2" fmla="*/ 1152894 h 1156772"/>
                <a:gd name="connsiteX3" fmla="*/ 3269848 w 3321109"/>
                <a:gd name="connsiteY3" fmla="*/ 879795 h 1156772"/>
                <a:gd name="connsiteX4" fmla="*/ 2495148 w 3321109"/>
                <a:gd name="connsiteY4" fmla="*/ 41595 h 1156772"/>
                <a:gd name="connsiteX5" fmla="*/ 361548 w 3321109"/>
                <a:gd name="connsiteY5" fmla="*/ 183796 h 1156772"/>
                <a:gd name="connsiteX6" fmla="*/ 82148 w 3321109"/>
                <a:gd name="connsiteY6" fmla="*/ 675945 h 1156772"/>
                <a:gd name="connsiteX0" fmla="*/ 479379 w 3184940"/>
                <a:gd name="connsiteY0" fmla="*/ 269450 h 1156027"/>
                <a:gd name="connsiteX1" fmla="*/ 225379 w 3184940"/>
                <a:gd name="connsiteY1" fmla="*/ 718026 h 1156027"/>
                <a:gd name="connsiteX2" fmla="*/ 1063579 w 3184940"/>
                <a:gd name="connsiteY2" fmla="*/ 1152149 h 1156027"/>
                <a:gd name="connsiteX3" fmla="*/ 3133679 w 3184940"/>
                <a:gd name="connsiteY3" fmla="*/ 879050 h 1156027"/>
                <a:gd name="connsiteX4" fmla="*/ 2358979 w 3184940"/>
                <a:gd name="connsiteY4" fmla="*/ 40850 h 1156027"/>
                <a:gd name="connsiteX5" fmla="*/ 225379 w 3184940"/>
                <a:gd name="connsiteY5" fmla="*/ 183051 h 1156027"/>
                <a:gd name="connsiteX6" fmla="*/ 161879 w 3184940"/>
                <a:gd name="connsiteY6" fmla="*/ 643775 h 1156027"/>
                <a:gd name="connsiteX0" fmla="*/ 358604 w 3059838"/>
                <a:gd name="connsiteY0" fmla="*/ 283275 h 1169852"/>
                <a:gd name="connsiteX1" fmla="*/ 104604 w 3059838"/>
                <a:gd name="connsiteY1" fmla="*/ 731851 h 1169852"/>
                <a:gd name="connsiteX2" fmla="*/ 942804 w 3059838"/>
                <a:gd name="connsiteY2" fmla="*/ 1165974 h 1169852"/>
                <a:gd name="connsiteX3" fmla="*/ 3012904 w 3059838"/>
                <a:gd name="connsiteY3" fmla="*/ 892875 h 1169852"/>
                <a:gd name="connsiteX4" fmla="*/ 2238204 w 3059838"/>
                <a:gd name="connsiteY4" fmla="*/ 54675 h 1169852"/>
                <a:gd name="connsiteX5" fmla="*/ 523704 w 3059838"/>
                <a:gd name="connsiteY5" fmla="*/ 144501 h 1169852"/>
                <a:gd name="connsiteX6" fmla="*/ 41104 w 3059838"/>
                <a:gd name="connsiteY6" fmla="*/ 657600 h 1169852"/>
                <a:gd name="connsiteX0" fmla="*/ 358604 w 3128222"/>
                <a:gd name="connsiteY0" fmla="*/ 283275 h 1185594"/>
                <a:gd name="connsiteX1" fmla="*/ 104604 w 3128222"/>
                <a:gd name="connsiteY1" fmla="*/ 731851 h 1185594"/>
                <a:gd name="connsiteX2" fmla="*/ 942804 w 3128222"/>
                <a:gd name="connsiteY2" fmla="*/ 1165974 h 1185594"/>
                <a:gd name="connsiteX3" fmla="*/ 3012904 w 3128222"/>
                <a:gd name="connsiteY3" fmla="*/ 892875 h 1185594"/>
                <a:gd name="connsiteX4" fmla="*/ 2238204 w 3128222"/>
                <a:gd name="connsiteY4" fmla="*/ 54675 h 1185594"/>
                <a:gd name="connsiteX5" fmla="*/ 523704 w 3128222"/>
                <a:gd name="connsiteY5" fmla="*/ 144501 h 1185594"/>
                <a:gd name="connsiteX6" fmla="*/ 41104 w 3128222"/>
                <a:gd name="connsiteY6" fmla="*/ 657600 h 1185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28222" h="1185594">
                  <a:moveTo>
                    <a:pt x="358604" y="283275"/>
                  </a:moveTo>
                  <a:cubicBezTo>
                    <a:pt x="208320" y="306558"/>
                    <a:pt x="7237" y="584735"/>
                    <a:pt x="104604" y="731851"/>
                  </a:cubicBezTo>
                  <a:cubicBezTo>
                    <a:pt x="201971" y="878967"/>
                    <a:pt x="458087" y="1139137"/>
                    <a:pt x="942804" y="1165974"/>
                  </a:cubicBezTo>
                  <a:cubicBezTo>
                    <a:pt x="1427521" y="1192811"/>
                    <a:pt x="2606504" y="1245691"/>
                    <a:pt x="3012904" y="892875"/>
                  </a:cubicBezTo>
                  <a:cubicBezTo>
                    <a:pt x="3419304" y="540059"/>
                    <a:pt x="2653071" y="179404"/>
                    <a:pt x="2238204" y="54675"/>
                  </a:cubicBezTo>
                  <a:cubicBezTo>
                    <a:pt x="1823337" y="-70054"/>
                    <a:pt x="889887" y="44014"/>
                    <a:pt x="523704" y="144501"/>
                  </a:cubicBezTo>
                  <a:cubicBezTo>
                    <a:pt x="157521" y="244988"/>
                    <a:pt x="-104946" y="502512"/>
                    <a:pt x="41104" y="657600"/>
                  </a:cubicBezTo>
                </a:path>
              </a:pathLst>
            </a:custGeom>
            <a:noFill/>
            <a:ln w="76200">
              <a:solidFill>
                <a:srgbClr val="FF0000">
                  <a:alpha val="76863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C00000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77272" y="2059138"/>
              <a:ext cx="5707628" cy="1200329"/>
            </a:xfrm>
            <a:prstGeom prst="rect">
              <a:avLst/>
            </a:prstGeom>
            <a:solidFill>
              <a:srgbClr val="FFFFFF">
                <a:alpha val="81961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533400"/>
              <a:r>
                <a:rPr lang="ru-RU" sz="2400" dirty="0" smtClean="0">
                  <a:solidFill>
                    <a:srgbClr val="C00000"/>
                  </a:solidFill>
                  <a:latin typeface="Segoe Script" panose="020B0504020000000003" pitchFamily="34" charset="0"/>
                </a:rPr>
                <a:t>вот тут указаны диапазоны серийных номеров марок для бутылок</a:t>
              </a:r>
              <a:endParaRPr lang="ru-RU" sz="2400" dirty="0">
                <a:solidFill>
                  <a:srgbClr val="C00000"/>
                </a:solidFill>
                <a:latin typeface="Segoe Script" panose="020B0504020000000003" pitchFamily="34" charset="0"/>
              </a:endParaRPr>
            </a:p>
          </p:txBody>
        </p:sp>
        <p:sp>
          <p:nvSpPr>
            <p:cNvPr id="4" name="Полилиния 3"/>
            <p:cNvSpPr/>
            <p:nvPr/>
          </p:nvSpPr>
          <p:spPr>
            <a:xfrm flipV="1">
              <a:off x="4699000" y="3259466"/>
              <a:ext cx="977900" cy="1815960"/>
            </a:xfrm>
            <a:custGeom>
              <a:avLst/>
              <a:gdLst>
                <a:gd name="connsiteX0" fmla="*/ 0 w 2095500"/>
                <a:gd name="connsiteY0" fmla="*/ 1143000 h 1143000"/>
                <a:gd name="connsiteX1" fmla="*/ 1333500 w 2095500"/>
                <a:gd name="connsiteY1" fmla="*/ 762000 h 1143000"/>
                <a:gd name="connsiteX2" fmla="*/ 2095500 w 2095500"/>
                <a:gd name="connsiteY2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5500" h="1143000">
                  <a:moveTo>
                    <a:pt x="0" y="1143000"/>
                  </a:moveTo>
                  <a:cubicBezTo>
                    <a:pt x="492125" y="1047750"/>
                    <a:pt x="984250" y="952500"/>
                    <a:pt x="1333500" y="762000"/>
                  </a:cubicBezTo>
                  <a:cubicBezTo>
                    <a:pt x="1682750" y="571500"/>
                    <a:pt x="1889125" y="285750"/>
                    <a:pt x="209550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arrow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endParaRPr lang="ru-RU" sz="360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Script" panose="020B0504020000000003" pitchFamily="34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0" y="1460500"/>
            <a:ext cx="1625600" cy="571500"/>
          </a:xfrm>
          <a:prstGeom prst="rect">
            <a:avLst/>
          </a:prstGeom>
          <a:noFill/>
          <a:ln w="76200">
            <a:solidFill>
              <a:srgbClr val="FF0000">
                <a:alpha val="76863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6184900" y="2311769"/>
            <a:ext cx="6007100" cy="2243999"/>
            <a:chOff x="6184900" y="2311769"/>
            <a:chExt cx="6007100" cy="2243999"/>
          </a:xfrm>
        </p:grpSpPr>
        <p:sp>
          <p:nvSpPr>
            <p:cNvPr id="5" name="TextBox 4"/>
            <p:cNvSpPr txBox="1"/>
            <p:nvPr/>
          </p:nvSpPr>
          <p:spPr>
            <a:xfrm>
              <a:off x="6184900" y="2311769"/>
              <a:ext cx="6007100" cy="954107"/>
            </a:xfrm>
            <a:prstGeom prst="rect">
              <a:avLst/>
            </a:prstGeom>
            <a:solidFill>
              <a:srgbClr val="FFFFFF">
                <a:alpha val="81961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66700"/>
              <a:r>
                <a:rPr lang="ru-RU" sz="2800" dirty="0" smtClean="0">
                  <a:solidFill>
                    <a:srgbClr val="C00000"/>
                  </a:solidFill>
                  <a:latin typeface="Segoe Script" panose="020B0504020000000003" pitchFamily="34" charset="0"/>
                </a:rPr>
                <a:t>вот номер подтверждения формы А (без </a:t>
              </a:r>
              <a:r>
                <a:rPr lang="en-US" sz="2800" dirty="0" smtClean="0">
                  <a:solidFill>
                    <a:srgbClr val="C00000"/>
                  </a:solidFill>
                  <a:latin typeface="Segoe Script" panose="020B0504020000000003" pitchFamily="34" charset="0"/>
                </a:rPr>
                <a:t>“FA-”)</a:t>
              </a:r>
              <a:endParaRPr lang="ru-RU" sz="2800" dirty="0">
                <a:solidFill>
                  <a:srgbClr val="C00000"/>
                </a:solidFill>
                <a:latin typeface="Segoe Script" panose="020B0504020000000003" pitchFamily="34" charset="0"/>
              </a:endParaRPr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6413500" y="3579755"/>
              <a:ext cx="2997200" cy="976013"/>
            </a:xfrm>
            <a:custGeom>
              <a:avLst/>
              <a:gdLst>
                <a:gd name="connsiteX0" fmla="*/ 382948 w 3078718"/>
                <a:gd name="connsiteY0" fmla="*/ 330995 h 1431251"/>
                <a:gd name="connsiteX1" fmla="*/ 205148 w 3078718"/>
                <a:gd name="connsiteY1" fmla="*/ 559595 h 1431251"/>
                <a:gd name="connsiteX2" fmla="*/ 1119548 w 3078718"/>
                <a:gd name="connsiteY2" fmla="*/ 1423195 h 1431251"/>
                <a:gd name="connsiteX3" fmla="*/ 3037248 w 3078718"/>
                <a:gd name="connsiteY3" fmla="*/ 940595 h 1431251"/>
                <a:gd name="connsiteX4" fmla="*/ 2262548 w 3078718"/>
                <a:gd name="connsiteY4" fmla="*/ 102395 h 1431251"/>
                <a:gd name="connsiteX5" fmla="*/ 255948 w 3078718"/>
                <a:gd name="connsiteY5" fmla="*/ 76995 h 1431251"/>
                <a:gd name="connsiteX6" fmla="*/ 27348 w 3078718"/>
                <a:gd name="connsiteY6" fmla="*/ 673895 h 1431251"/>
                <a:gd name="connsiteX7" fmla="*/ 27348 w 3078718"/>
                <a:gd name="connsiteY7" fmla="*/ 673895 h 1431251"/>
                <a:gd name="connsiteX8" fmla="*/ 40048 w 3078718"/>
                <a:gd name="connsiteY8" fmla="*/ 724695 h 1431251"/>
                <a:gd name="connsiteX0" fmla="*/ 528114 w 3223884"/>
                <a:gd name="connsiteY0" fmla="*/ 373292 h 1473548"/>
                <a:gd name="connsiteX1" fmla="*/ 350314 w 3223884"/>
                <a:gd name="connsiteY1" fmla="*/ 601892 h 1473548"/>
                <a:gd name="connsiteX2" fmla="*/ 1264714 w 3223884"/>
                <a:gd name="connsiteY2" fmla="*/ 1465492 h 1473548"/>
                <a:gd name="connsiteX3" fmla="*/ 3182414 w 3223884"/>
                <a:gd name="connsiteY3" fmla="*/ 982892 h 1473548"/>
                <a:gd name="connsiteX4" fmla="*/ 2407714 w 3223884"/>
                <a:gd name="connsiteY4" fmla="*/ 144692 h 1473548"/>
                <a:gd name="connsiteX5" fmla="*/ 401114 w 3223884"/>
                <a:gd name="connsiteY5" fmla="*/ 119292 h 1473548"/>
                <a:gd name="connsiteX6" fmla="*/ 172514 w 3223884"/>
                <a:gd name="connsiteY6" fmla="*/ 716192 h 1473548"/>
                <a:gd name="connsiteX7" fmla="*/ 172514 w 3223884"/>
                <a:gd name="connsiteY7" fmla="*/ 716192 h 1473548"/>
                <a:gd name="connsiteX8" fmla="*/ 185214 w 3223884"/>
                <a:gd name="connsiteY8" fmla="*/ 766992 h 1473548"/>
                <a:gd name="connsiteX0" fmla="*/ 528114 w 3322564"/>
                <a:gd name="connsiteY0" fmla="*/ 373292 h 1488158"/>
                <a:gd name="connsiteX1" fmla="*/ 350314 w 3322564"/>
                <a:gd name="connsiteY1" fmla="*/ 601892 h 1488158"/>
                <a:gd name="connsiteX2" fmla="*/ 1264714 w 3322564"/>
                <a:gd name="connsiteY2" fmla="*/ 1465492 h 1488158"/>
                <a:gd name="connsiteX3" fmla="*/ 3182414 w 3322564"/>
                <a:gd name="connsiteY3" fmla="*/ 982892 h 1488158"/>
                <a:gd name="connsiteX4" fmla="*/ 2407714 w 3322564"/>
                <a:gd name="connsiteY4" fmla="*/ 144692 h 1488158"/>
                <a:gd name="connsiteX5" fmla="*/ 401114 w 3322564"/>
                <a:gd name="connsiteY5" fmla="*/ 119292 h 1488158"/>
                <a:gd name="connsiteX6" fmla="*/ 172514 w 3322564"/>
                <a:gd name="connsiteY6" fmla="*/ 716192 h 1488158"/>
                <a:gd name="connsiteX7" fmla="*/ 172514 w 3322564"/>
                <a:gd name="connsiteY7" fmla="*/ 716192 h 1488158"/>
                <a:gd name="connsiteX8" fmla="*/ 185214 w 3322564"/>
                <a:gd name="connsiteY8" fmla="*/ 766992 h 1488158"/>
                <a:gd name="connsiteX0" fmla="*/ 528114 w 3322564"/>
                <a:gd name="connsiteY0" fmla="*/ 373292 h 1514118"/>
                <a:gd name="connsiteX1" fmla="*/ 350314 w 3322564"/>
                <a:gd name="connsiteY1" fmla="*/ 601892 h 1514118"/>
                <a:gd name="connsiteX2" fmla="*/ 1264714 w 3322564"/>
                <a:gd name="connsiteY2" fmla="*/ 1465492 h 1514118"/>
                <a:gd name="connsiteX3" fmla="*/ 3182414 w 3322564"/>
                <a:gd name="connsiteY3" fmla="*/ 982892 h 1514118"/>
                <a:gd name="connsiteX4" fmla="*/ 2407714 w 3322564"/>
                <a:gd name="connsiteY4" fmla="*/ 144692 h 1514118"/>
                <a:gd name="connsiteX5" fmla="*/ 401114 w 3322564"/>
                <a:gd name="connsiteY5" fmla="*/ 119292 h 1514118"/>
                <a:gd name="connsiteX6" fmla="*/ 172514 w 3322564"/>
                <a:gd name="connsiteY6" fmla="*/ 716192 h 1514118"/>
                <a:gd name="connsiteX7" fmla="*/ 172514 w 3322564"/>
                <a:gd name="connsiteY7" fmla="*/ 716192 h 1514118"/>
                <a:gd name="connsiteX8" fmla="*/ 185214 w 3322564"/>
                <a:gd name="connsiteY8" fmla="*/ 766992 h 1514118"/>
                <a:gd name="connsiteX0" fmla="*/ 528114 w 3372066"/>
                <a:gd name="connsiteY0" fmla="*/ 398024 h 1538850"/>
                <a:gd name="connsiteX1" fmla="*/ 350314 w 3372066"/>
                <a:gd name="connsiteY1" fmla="*/ 626624 h 1538850"/>
                <a:gd name="connsiteX2" fmla="*/ 1264714 w 3372066"/>
                <a:gd name="connsiteY2" fmla="*/ 1490224 h 1538850"/>
                <a:gd name="connsiteX3" fmla="*/ 3182414 w 3372066"/>
                <a:gd name="connsiteY3" fmla="*/ 1007624 h 1538850"/>
                <a:gd name="connsiteX4" fmla="*/ 2407714 w 3372066"/>
                <a:gd name="connsiteY4" fmla="*/ 169424 h 1538850"/>
                <a:gd name="connsiteX5" fmla="*/ 401114 w 3372066"/>
                <a:gd name="connsiteY5" fmla="*/ 144024 h 1538850"/>
                <a:gd name="connsiteX6" fmla="*/ 172514 w 3372066"/>
                <a:gd name="connsiteY6" fmla="*/ 740924 h 1538850"/>
                <a:gd name="connsiteX7" fmla="*/ 172514 w 3372066"/>
                <a:gd name="connsiteY7" fmla="*/ 740924 h 1538850"/>
                <a:gd name="connsiteX8" fmla="*/ 185214 w 3372066"/>
                <a:gd name="connsiteY8" fmla="*/ 791724 h 1538850"/>
                <a:gd name="connsiteX0" fmla="*/ 528114 w 3303014"/>
                <a:gd name="connsiteY0" fmla="*/ 352546 h 1493372"/>
                <a:gd name="connsiteX1" fmla="*/ 350314 w 3303014"/>
                <a:gd name="connsiteY1" fmla="*/ 581146 h 1493372"/>
                <a:gd name="connsiteX2" fmla="*/ 1264714 w 3303014"/>
                <a:gd name="connsiteY2" fmla="*/ 1444746 h 1493372"/>
                <a:gd name="connsiteX3" fmla="*/ 3182414 w 3303014"/>
                <a:gd name="connsiteY3" fmla="*/ 962146 h 1493372"/>
                <a:gd name="connsiteX4" fmla="*/ 2407714 w 3303014"/>
                <a:gd name="connsiteY4" fmla="*/ 123946 h 1493372"/>
                <a:gd name="connsiteX5" fmla="*/ 401114 w 3303014"/>
                <a:gd name="connsiteY5" fmla="*/ 98546 h 1493372"/>
                <a:gd name="connsiteX6" fmla="*/ 172514 w 3303014"/>
                <a:gd name="connsiteY6" fmla="*/ 695446 h 1493372"/>
                <a:gd name="connsiteX7" fmla="*/ 172514 w 3303014"/>
                <a:gd name="connsiteY7" fmla="*/ 695446 h 1493372"/>
                <a:gd name="connsiteX8" fmla="*/ 185214 w 3303014"/>
                <a:gd name="connsiteY8" fmla="*/ 746246 h 1493372"/>
                <a:gd name="connsiteX0" fmla="*/ 528114 w 3303014"/>
                <a:gd name="connsiteY0" fmla="*/ 352546 h 1493372"/>
                <a:gd name="connsiteX1" fmla="*/ 350314 w 3303014"/>
                <a:gd name="connsiteY1" fmla="*/ 581146 h 1493372"/>
                <a:gd name="connsiteX2" fmla="*/ 1264714 w 3303014"/>
                <a:gd name="connsiteY2" fmla="*/ 1444746 h 1493372"/>
                <a:gd name="connsiteX3" fmla="*/ 3182414 w 3303014"/>
                <a:gd name="connsiteY3" fmla="*/ 962146 h 1493372"/>
                <a:gd name="connsiteX4" fmla="*/ 2407714 w 3303014"/>
                <a:gd name="connsiteY4" fmla="*/ 123946 h 1493372"/>
                <a:gd name="connsiteX5" fmla="*/ 401114 w 3303014"/>
                <a:gd name="connsiteY5" fmla="*/ 98546 h 1493372"/>
                <a:gd name="connsiteX6" fmla="*/ 172514 w 3303014"/>
                <a:gd name="connsiteY6" fmla="*/ 695446 h 1493372"/>
                <a:gd name="connsiteX7" fmla="*/ 172514 w 3303014"/>
                <a:gd name="connsiteY7" fmla="*/ 695446 h 1493372"/>
                <a:gd name="connsiteX8" fmla="*/ 185214 w 3303014"/>
                <a:gd name="connsiteY8" fmla="*/ 746246 h 1493372"/>
                <a:gd name="connsiteX0" fmla="*/ 528114 w 3303014"/>
                <a:gd name="connsiteY0" fmla="*/ 352546 h 1467412"/>
                <a:gd name="connsiteX1" fmla="*/ 286814 w 3303014"/>
                <a:gd name="connsiteY1" fmla="*/ 581146 h 1467412"/>
                <a:gd name="connsiteX2" fmla="*/ 1264714 w 3303014"/>
                <a:gd name="connsiteY2" fmla="*/ 1444746 h 1467412"/>
                <a:gd name="connsiteX3" fmla="*/ 3182414 w 3303014"/>
                <a:gd name="connsiteY3" fmla="*/ 962146 h 1467412"/>
                <a:gd name="connsiteX4" fmla="*/ 2407714 w 3303014"/>
                <a:gd name="connsiteY4" fmla="*/ 123946 h 1467412"/>
                <a:gd name="connsiteX5" fmla="*/ 401114 w 3303014"/>
                <a:gd name="connsiteY5" fmla="*/ 98546 h 1467412"/>
                <a:gd name="connsiteX6" fmla="*/ 172514 w 3303014"/>
                <a:gd name="connsiteY6" fmla="*/ 695446 h 1467412"/>
                <a:gd name="connsiteX7" fmla="*/ 172514 w 3303014"/>
                <a:gd name="connsiteY7" fmla="*/ 695446 h 1467412"/>
                <a:gd name="connsiteX8" fmla="*/ 185214 w 3303014"/>
                <a:gd name="connsiteY8" fmla="*/ 746246 h 1467412"/>
                <a:gd name="connsiteX0" fmla="*/ 528114 w 3214080"/>
                <a:gd name="connsiteY0" fmla="*/ 352546 h 1289805"/>
                <a:gd name="connsiteX1" fmla="*/ 286814 w 3214080"/>
                <a:gd name="connsiteY1" fmla="*/ 581146 h 1289805"/>
                <a:gd name="connsiteX2" fmla="*/ 1277414 w 3214080"/>
                <a:gd name="connsiteY2" fmla="*/ 1277145 h 1289805"/>
                <a:gd name="connsiteX3" fmla="*/ 3182414 w 3214080"/>
                <a:gd name="connsiteY3" fmla="*/ 962146 h 1289805"/>
                <a:gd name="connsiteX4" fmla="*/ 2407714 w 3214080"/>
                <a:gd name="connsiteY4" fmla="*/ 123946 h 1289805"/>
                <a:gd name="connsiteX5" fmla="*/ 401114 w 3214080"/>
                <a:gd name="connsiteY5" fmla="*/ 98546 h 1289805"/>
                <a:gd name="connsiteX6" fmla="*/ 172514 w 3214080"/>
                <a:gd name="connsiteY6" fmla="*/ 695446 h 1289805"/>
                <a:gd name="connsiteX7" fmla="*/ 172514 w 3214080"/>
                <a:gd name="connsiteY7" fmla="*/ 695446 h 1289805"/>
                <a:gd name="connsiteX8" fmla="*/ 185214 w 3214080"/>
                <a:gd name="connsiteY8" fmla="*/ 746246 h 1289805"/>
                <a:gd name="connsiteX0" fmla="*/ 528114 w 3214080"/>
                <a:gd name="connsiteY0" fmla="*/ 352546 h 1300119"/>
                <a:gd name="connsiteX1" fmla="*/ 286814 w 3214080"/>
                <a:gd name="connsiteY1" fmla="*/ 581146 h 1300119"/>
                <a:gd name="connsiteX2" fmla="*/ 1277414 w 3214080"/>
                <a:gd name="connsiteY2" fmla="*/ 1277145 h 1300119"/>
                <a:gd name="connsiteX3" fmla="*/ 3182414 w 3214080"/>
                <a:gd name="connsiteY3" fmla="*/ 962146 h 1300119"/>
                <a:gd name="connsiteX4" fmla="*/ 2407714 w 3214080"/>
                <a:gd name="connsiteY4" fmla="*/ 123946 h 1300119"/>
                <a:gd name="connsiteX5" fmla="*/ 401114 w 3214080"/>
                <a:gd name="connsiteY5" fmla="*/ 98546 h 1300119"/>
                <a:gd name="connsiteX6" fmla="*/ 172514 w 3214080"/>
                <a:gd name="connsiteY6" fmla="*/ 695446 h 1300119"/>
                <a:gd name="connsiteX7" fmla="*/ 172514 w 3214080"/>
                <a:gd name="connsiteY7" fmla="*/ 695446 h 1300119"/>
                <a:gd name="connsiteX8" fmla="*/ 185214 w 3214080"/>
                <a:gd name="connsiteY8" fmla="*/ 746246 h 1300119"/>
                <a:gd name="connsiteX0" fmla="*/ 528114 w 3221793"/>
                <a:gd name="connsiteY0" fmla="*/ 352546 h 1261163"/>
                <a:gd name="connsiteX1" fmla="*/ 286814 w 3221793"/>
                <a:gd name="connsiteY1" fmla="*/ 581146 h 1261163"/>
                <a:gd name="connsiteX2" fmla="*/ 1112314 w 3221793"/>
                <a:gd name="connsiteY2" fmla="*/ 1235245 h 1261163"/>
                <a:gd name="connsiteX3" fmla="*/ 3182414 w 3221793"/>
                <a:gd name="connsiteY3" fmla="*/ 962146 h 1261163"/>
                <a:gd name="connsiteX4" fmla="*/ 2407714 w 3221793"/>
                <a:gd name="connsiteY4" fmla="*/ 123946 h 1261163"/>
                <a:gd name="connsiteX5" fmla="*/ 401114 w 3221793"/>
                <a:gd name="connsiteY5" fmla="*/ 98546 h 1261163"/>
                <a:gd name="connsiteX6" fmla="*/ 172514 w 3221793"/>
                <a:gd name="connsiteY6" fmla="*/ 695446 h 1261163"/>
                <a:gd name="connsiteX7" fmla="*/ 172514 w 3221793"/>
                <a:gd name="connsiteY7" fmla="*/ 695446 h 1261163"/>
                <a:gd name="connsiteX8" fmla="*/ 185214 w 3221793"/>
                <a:gd name="connsiteY8" fmla="*/ 746246 h 1261163"/>
                <a:gd name="connsiteX0" fmla="*/ 528114 w 3221793"/>
                <a:gd name="connsiteY0" fmla="*/ 352546 h 1239123"/>
                <a:gd name="connsiteX1" fmla="*/ 274114 w 3221793"/>
                <a:gd name="connsiteY1" fmla="*/ 801122 h 1239123"/>
                <a:gd name="connsiteX2" fmla="*/ 1112314 w 3221793"/>
                <a:gd name="connsiteY2" fmla="*/ 1235245 h 1239123"/>
                <a:gd name="connsiteX3" fmla="*/ 3182414 w 3221793"/>
                <a:gd name="connsiteY3" fmla="*/ 962146 h 1239123"/>
                <a:gd name="connsiteX4" fmla="*/ 2407714 w 3221793"/>
                <a:gd name="connsiteY4" fmla="*/ 123946 h 1239123"/>
                <a:gd name="connsiteX5" fmla="*/ 401114 w 3221793"/>
                <a:gd name="connsiteY5" fmla="*/ 98546 h 1239123"/>
                <a:gd name="connsiteX6" fmla="*/ 172514 w 3221793"/>
                <a:gd name="connsiteY6" fmla="*/ 695446 h 1239123"/>
                <a:gd name="connsiteX7" fmla="*/ 172514 w 3221793"/>
                <a:gd name="connsiteY7" fmla="*/ 695446 h 1239123"/>
                <a:gd name="connsiteX8" fmla="*/ 185214 w 3221793"/>
                <a:gd name="connsiteY8" fmla="*/ 746246 h 1239123"/>
                <a:gd name="connsiteX0" fmla="*/ 607541 w 3313102"/>
                <a:gd name="connsiteY0" fmla="*/ 287789 h 1174366"/>
                <a:gd name="connsiteX1" fmla="*/ 353541 w 3313102"/>
                <a:gd name="connsiteY1" fmla="*/ 736365 h 1174366"/>
                <a:gd name="connsiteX2" fmla="*/ 1191741 w 3313102"/>
                <a:gd name="connsiteY2" fmla="*/ 1170488 h 1174366"/>
                <a:gd name="connsiteX3" fmla="*/ 3261841 w 3313102"/>
                <a:gd name="connsiteY3" fmla="*/ 897389 h 1174366"/>
                <a:gd name="connsiteX4" fmla="*/ 2487141 w 3313102"/>
                <a:gd name="connsiteY4" fmla="*/ 59189 h 1174366"/>
                <a:gd name="connsiteX5" fmla="*/ 353541 w 3313102"/>
                <a:gd name="connsiteY5" fmla="*/ 201390 h 1174366"/>
                <a:gd name="connsiteX6" fmla="*/ 251941 w 3313102"/>
                <a:gd name="connsiteY6" fmla="*/ 630689 h 1174366"/>
                <a:gd name="connsiteX7" fmla="*/ 251941 w 3313102"/>
                <a:gd name="connsiteY7" fmla="*/ 630689 h 1174366"/>
                <a:gd name="connsiteX8" fmla="*/ 264641 w 3313102"/>
                <a:gd name="connsiteY8" fmla="*/ 681489 h 1174366"/>
                <a:gd name="connsiteX0" fmla="*/ 607541 w 3313102"/>
                <a:gd name="connsiteY0" fmla="*/ 287789 h 1174366"/>
                <a:gd name="connsiteX1" fmla="*/ 353541 w 3313102"/>
                <a:gd name="connsiteY1" fmla="*/ 736365 h 1174366"/>
                <a:gd name="connsiteX2" fmla="*/ 1191741 w 3313102"/>
                <a:gd name="connsiteY2" fmla="*/ 1170488 h 1174366"/>
                <a:gd name="connsiteX3" fmla="*/ 3261841 w 3313102"/>
                <a:gd name="connsiteY3" fmla="*/ 897389 h 1174366"/>
                <a:gd name="connsiteX4" fmla="*/ 2487141 w 3313102"/>
                <a:gd name="connsiteY4" fmla="*/ 59189 h 1174366"/>
                <a:gd name="connsiteX5" fmla="*/ 353541 w 3313102"/>
                <a:gd name="connsiteY5" fmla="*/ 201390 h 1174366"/>
                <a:gd name="connsiteX6" fmla="*/ 251941 w 3313102"/>
                <a:gd name="connsiteY6" fmla="*/ 630689 h 1174366"/>
                <a:gd name="connsiteX7" fmla="*/ 251941 w 3313102"/>
                <a:gd name="connsiteY7" fmla="*/ 630689 h 1174366"/>
                <a:gd name="connsiteX8" fmla="*/ 239241 w 3313102"/>
                <a:gd name="connsiteY8" fmla="*/ 1006216 h 1174366"/>
                <a:gd name="connsiteX0" fmla="*/ 608073 w 3313634"/>
                <a:gd name="connsiteY0" fmla="*/ 287789 h 1174366"/>
                <a:gd name="connsiteX1" fmla="*/ 354073 w 3313634"/>
                <a:gd name="connsiteY1" fmla="*/ 736365 h 1174366"/>
                <a:gd name="connsiteX2" fmla="*/ 1192273 w 3313634"/>
                <a:gd name="connsiteY2" fmla="*/ 1170488 h 1174366"/>
                <a:gd name="connsiteX3" fmla="*/ 3262373 w 3313634"/>
                <a:gd name="connsiteY3" fmla="*/ 897389 h 1174366"/>
                <a:gd name="connsiteX4" fmla="*/ 2487673 w 3313634"/>
                <a:gd name="connsiteY4" fmla="*/ 59189 h 1174366"/>
                <a:gd name="connsiteX5" fmla="*/ 354073 w 3313634"/>
                <a:gd name="connsiteY5" fmla="*/ 201390 h 1174366"/>
                <a:gd name="connsiteX6" fmla="*/ 252473 w 3313634"/>
                <a:gd name="connsiteY6" fmla="*/ 630689 h 1174366"/>
                <a:gd name="connsiteX7" fmla="*/ 265173 w 3313634"/>
                <a:gd name="connsiteY7" fmla="*/ 882090 h 1174366"/>
                <a:gd name="connsiteX8" fmla="*/ 239773 w 3313634"/>
                <a:gd name="connsiteY8" fmla="*/ 1006216 h 1174366"/>
                <a:gd name="connsiteX0" fmla="*/ 544557 w 3250118"/>
                <a:gd name="connsiteY0" fmla="*/ 270195 h 1156772"/>
                <a:gd name="connsiteX1" fmla="*/ 290557 w 3250118"/>
                <a:gd name="connsiteY1" fmla="*/ 718771 h 1156772"/>
                <a:gd name="connsiteX2" fmla="*/ 1128757 w 3250118"/>
                <a:gd name="connsiteY2" fmla="*/ 1152894 h 1156772"/>
                <a:gd name="connsiteX3" fmla="*/ 3198857 w 3250118"/>
                <a:gd name="connsiteY3" fmla="*/ 879795 h 1156772"/>
                <a:gd name="connsiteX4" fmla="*/ 2424157 w 3250118"/>
                <a:gd name="connsiteY4" fmla="*/ 41595 h 1156772"/>
                <a:gd name="connsiteX5" fmla="*/ 290557 w 3250118"/>
                <a:gd name="connsiteY5" fmla="*/ 183796 h 1156772"/>
                <a:gd name="connsiteX6" fmla="*/ 11157 w 3250118"/>
                <a:gd name="connsiteY6" fmla="*/ 675945 h 1156772"/>
                <a:gd name="connsiteX7" fmla="*/ 201657 w 3250118"/>
                <a:gd name="connsiteY7" fmla="*/ 864496 h 1156772"/>
                <a:gd name="connsiteX8" fmla="*/ 176257 w 3250118"/>
                <a:gd name="connsiteY8" fmla="*/ 988622 h 1156772"/>
                <a:gd name="connsiteX0" fmla="*/ 542709 w 3248270"/>
                <a:gd name="connsiteY0" fmla="*/ 270195 h 1156772"/>
                <a:gd name="connsiteX1" fmla="*/ 288709 w 3248270"/>
                <a:gd name="connsiteY1" fmla="*/ 718771 h 1156772"/>
                <a:gd name="connsiteX2" fmla="*/ 1126909 w 3248270"/>
                <a:gd name="connsiteY2" fmla="*/ 1152894 h 1156772"/>
                <a:gd name="connsiteX3" fmla="*/ 3197009 w 3248270"/>
                <a:gd name="connsiteY3" fmla="*/ 879795 h 1156772"/>
                <a:gd name="connsiteX4" fmla="*/ 2422309 w 3248270"/>
                <a:gd name="connsiteY4" fmla="*/ 41595 h 1156772"/>
                <a:gd name="connsiteX5" fmla="*/ 288709 w 3248270"/>
                <a:gd name="connsiteY5" fmla="*/ 183796 h 1156772"/>
                <a:gd name="connsiteX6" fmla="*/ 9309 w 3248270"/>
                <a:gd name="connsiteY6" fmla="*/ 675945 h 1156772"/>
                <a:gd name="connsiteX7" fmla="*/ 174409 w 3248270"/>
                <a:gd name="connsiteY7" fmla="*/ 988622 h 1156772"/>
                <a:gd name="connsiteX0" fmla="*/ 542709 w 3248270"/>
                <a:gd name="connsiteY0" fmla="*/ 270195 h 1156772"/>
                <a:gd name="connsiteX1" fmla="*/ 288709 w 3248270"/>
                <a:gd name="connsiteY1" fmla="*/ 718771 h 1156772"/>
                <a:gd name="connsiteX2" fmla="*/ 1126909 w 3248270"/>
                <a:gd name="connsiteY2" fmla="*/ 1152894 h 1156772"/>
                <a:gd name="connsiteX3" fmla="*/ 3197009 w 3248270"/>
                <a:gd name="connsiteY3" fmla="*/ 879795 h 1156772"/>
                <a:gd name="connsiteX4" fmla="*/ 2422309 w 3248270"/>
                <a:gd name="connsiteY4" fmla="*/ 41595 h 1156772"/>
                <a:gd name="connsiteX5" fmla="*/ 288709 w 3248270"/>
                <a:gd name="connsiteY5" fmla="*/ 183796 h 1156772"/>
                <a:gd name="connsiteX6" fmla="*/ 9309 w 3248270"/>
                <a:gd name="connsiteY6" fmla="*/ 675945 h 1156772"/>
                <a:gd name="connsiteX0" fmla="*/ 615548 w 3321109"/>
                <a:gd name="connsiteY0" fmla="*/ 270195 h 1156772"/>
                <a:gd name="connsiteX1" fmla="*/ 361548 w 3321109"/>
                <a:gd name="connsiteY1" fmla="*/ 718771 h 1156772"/>
                <a:gd name="connsiteX2" fmla="*/ 1199748 w 3321109"/>
                <a:gd name="connsiteY2" fmla="*/ 1152894 h 1156772"/>
                <a:gd name="connsiteX3" fmla="*/ 3269848 w 3321109"/>
                <a:gd name="connsiteY3" fmla="*/ 879795 h 1156772"/>
                <a:gd name="connsiteX4" fmla="*/ 2495148 w 3321109"/>
                <a:gd name="connsiteY4" fmla="*/ 41595 h 1156772"/>
                <a:gd name="connsiteX5" fmla="*/ 361548 w 3321109"/>
                <a:gd name="connsiteY5" fmla="*/ 183796 h 1156772"/>
                <a:gd name="connsiteX6" fmla="*/ 82148 w 3321109"/>
                <a:gd name="connsiteY6" fmla="*/ 675945 h 1156772"/>
                <a:gd name="connsiteX0" fmla="*/ 479379 w 3184940"/>
                <a:gd name="connsiteY0" fmla="*/ 269450 h 1156027"/>
                <a:gd name="connsiteX1" fmla="*/ 225379 w 3184940"/>
                <a:gd name="connsiteY1" fmla="*/ 718026 h 1156027"/>
                <a:gd name="connsiteX2" fmla="*/ 1063579 w 3184940"/>
                <a:gd name="connsiteY2" fmla="*/ 1152149 h 1156027"/>
                <a:gd name="connsiteX3" fmla="*/ 3133679 w 3184940"/>
                <a:gd name="connsiteY3" fmla="*/ 879050 h 1156027"/>
                <a:gd name="connsiteX4" fmla="*/ 2358979 w 3184940"/>
                <a:gd name="connsiteY4" fmla="*/ 40850 h 1156027"/>
                <a:gd name="connsiteX5" fmla="*/ 225379 w 3184940"/>
                <a:gd name="connsiteY5" fmla="*/ 183051 h 1156027"/>
                <a:gd name="connsiteX6" fmla="*/ 161879 w 3184940"/>
                <a:gd name="connsiteY6" fmla="*/ 643775 h 1156027"/>
                <a:gd name="connsiteX0" fmla="*/ 358604 w 3059838"/>
                <a:gd name="connsiteY0" fmla="*/ 283275 h 1169852"/>
                <a:gd name="connsiteX1" fmla="*/ 104604 w 3059838"/>
                <a:gd name="connsiteY1" fmla="*/ 731851 h 1169852"/>
                <a:gd name="connsiteX2" fmla="*/ 942804 w 3059838"/>
                <a:gd name="connsiteY2" fmla="*/ 1165974 h 1169852"/>
                <a:gd name="connsiteX3" fmla="*/ 3012904 w 3059838"/>
                <a:gd name="connsiteY3" fmla="*/ 892875 h 1169852"/>
                <a:gd name="connsiteX4" fmla="*/ 2238204 w 3059838"/>
                <a:gd name="connsiteY4" fmla="*/ 54675 h 1169852"/>
                <a:gd name="connsiteX5" fmla="*/ 523704 w 3059838"/>
                <a:gd name="connsiteY5" fmla="*/ 144501 h 1169852"/>
                <a:gd name="connsiteX6" fmla="*/ 41104 w 3059838"/>
                <a:gd name="connsiteY6" fmla="*/ 657600 h 1169852"/>
                <a:gd name="connsiteX0" fmla="*/ 358604 w 3128222"/>
                <a:gd name="connsiteY0" fmla="*/ 283275 h 1185594"/>
                <a:gd name="connsiteX1" fmla="*/ 104604 w 3128222"/>
                <a:gd name="connsiteY1" fmla="*/ 731851 h 1185594"/>
                <a:gd name="connsiteX2" fmla="*/ 942804 w 3128222"/>
                <a:gd name="connsiteY2" fmla="*/ 1165974 h 1185594"/>
                <a:gd name="connsiteX3" fmla="*/ 3012904 w 3128222"/>
                <a:gd name="connsiteY3" fmla="*/ 892875 h 1185594"/>
                <a:gd name="connsiteX4" fmla="*/ 2238204 w 3128222"/>
                <a:gd name="connsiteY4" fmla="*/ 54675 h 1185594"/>
                <a:gd name="connsiteX5" fmla="*/ 523704 w 3128222"/>
                <a:gd name="connsiteY5" fmla="*/ 144501 h 1185594"/>
                <a:gd name="connsiteX6" fmla="*/ 41104 w 3128222"/>
                <a:gd name="connsiteY6" fmla="*/ 657600 h 1185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28222" h="1185594">
                  <a:moveTo>
                    <a:pt x="358604" y="283275"/>
                  </a:moveTo>
                  <a:cubicBezTo>
                    <a:pt x="208320" y="306558"/>
                    <a:pt x="7237" y="584735"/>
                    <a:pt x="104604" y="731851"/>
                  </a:cubicBezTo>
                  <a:cubicBezTo>
                    <a:pt x="201971" y="878967"/>
                    <a:pt x="458087" y="1139137"/>
                    <a:pt x="942804" y="1165974"/>
                  </a:cubicBezTo>
                  <a:cubicBezTo>
                    <a:pt x="1427521" y="1192811"/>
                    <a:pt x="2606504" y="1245691"/>
                    <a:pt x="3012904" y="892875"/>
                  </a:cubicBezTo>
                  <a:cubicBezTo>
                    <a:pt x="3419304" y="540059"/>
                    <a:pt x="2653071" y="179404"/>
                    <a:pt x="2238204" y="54675"/>
                  </a:cubicBezTo>
                  <a:cubicBezTo>
                    <a:pt x="1823337" y="-70054"/>
                    <a:pt x="889887" y="44014"/>
                    <a:pt x="523704" y="144501"/>
                  </a:cubicBezTo>
                  <a:cubicBezTo>
                    <a:pt x="157521" y="244988"/>
                    <a:pt x="-104946" y="502512"/>
                    <a:pt x="41104" y="657600"/>
                  </a:cubicBezTo>
                </a:path>
              </a:pathLst>
            </a:custGeom>
            <a:noFill/>
            <a:ln w="76200">
              <a:solidFill>
                <a:srgbClr val="FF0000">
                  <a:alpha val="76863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C00000"/>
                </a:solidFill>
              </a:endParaRPr>
            </a:p>
          </p:txBody>
        </p:sp>
        <p:sp>
          <p:nvSpPr>
            <p:cNvPr id="8" name="Полилиния 7"/>
            <p:cNvSpPr/>
            <p:nvPr/>
          </p:nvSpPr>
          <p:spPr>
            <a:xfrm flipV="1">
              <a:off x="8382000" y="3152529"/>
              <a:ext cx="304800" cy="427226"/>
            </a:xfrm>
            <a:custGeom>
              <a:avLst/>
              <a:gdLst>
                <a:gd name="connsiteX0" fmla="*/ 0 w 2095500"/>
                <a:gd name="connsiteY0" fmla="*/ 1143000 h 1143000"/>
                <a:gd name="connsiteX1" fmla="*/ 1333500 w 2095500"/>
                <a:gd name="connsiteY1" fmla="*/ 762000 h 1143000"/>
                <a:gd name="connsiteX2" fmla="*/ 2095500 w 2095500"/>
                <a:gd name="connsiteY2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5500" h="1143000">
                  <a:moveTo>
                    <a:pt x="0" y="1143000"/>
                  </a:moveTo>
                  <a:cubicBezTo>
                    <a:pt x="492125" y="1047750"/>
                    <a:pt x="984250" y="952500"/>
                    <a:pt x="1333500" y="762000"/>
                  </a:cubicBezTo>
                  <a:cubicBezTo>
                    <a:pt x="1682750" y="571500"/>
                    <a:pt x="1889125" y="285750"/>
                    <a:pt x="209550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arrow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endParaRPr lang="ru-RU" sz="360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Script" panose="020B0504020000000003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714271" y="-21398"/>
            <a:ext cx="2477729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</a:rPr>
              <a:t>Способ №1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5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 10"/>
          <p:cNvSpPr/>
          <p:nvPr/>
        </p:nvSpPr>
        <p:spPr>
          <a:xfrm>
            <a:off x="6083300" y="2181270"/>
            <a:ext cx="1741945" cy="1437421"/>
          </a:xfrm>
          <a:custGeom>
            <a:avLst/>
            <a:gdLst>
              <a:gd name="connsiteX0" fmla="*/ 382948 w 3078718"/>
              <a:gd name="connsiteY0" fmla="*/ 330995 h 1431251"/>
              <a:gd name="connsiteX1" fmla="*/ 205148 w 3078718"/>
              <a:gd name="connsiteY1" fmla="*/ 559595 h 1431251"/>
              <a:gd name="connsiteX2" fmla="*/ 1119548 w 3078718"/>
              <a:gd name="connsiteY2" fmla="*/ 1423195 h 1431251"/>
              <a:gd name="connsiteX3" fmla="*/ 3037248 w 3078718"/>
              <a:gd name="connsiteY3" fmla="*/ 940595 h 1431251"/>
              <a:gd name="connsiteX4" fmla="*/ 2262548 w 3078718"/>
              <a:gd name="connsiteY4" fmla="*/ 102395 h 1431251"/>
              <a:gd name="connsiteX5" fmla="*/ 255948 w 3078718"/>
              <a:gd name="connsiteY5" fmla="*/ 76995 h 1431251"/>
              <a:gd name="connsiteX6" fmla="*/ 27348 w 3078718"/>
              <a:gd name="connsiteY6" fmla="*/ 673895 h 1431251"/>
              <a:gd name="connsiteX7" fmla="*/ 27348 w 3078718"/>
              <a:gd name="connsiteY7" fmla="*/ 673895 h 1431251"/>
              <a:gd name="connsiteX8" fmla="*/ 40048 w 3078718"/>
              <a:gd name="connsiteY8" fmla="*/ 724695 h 1431251"/>
              <a:gd name="connsiteX0" fmla="*/ 528114 w 3223884"/>
              <a:gd name="connsiteY0" fmla="*/ 373292 h 1473548"/>
              <a:gd name="connsiteX1" fmla="*/ 350314 w 3223884"/>
              <a:gd name="connsiteY1" fmla="*/ 601892 h 1473548"/>
              <a:gd name="connsiteX2" fmla="*/ 1264714 w 3223884"/>
              <a:gd name="connsiteY2" fmla="*/ 1465492 h 1473548"/>
              <a:gd name="connsiteX3" fmla="*/ 3182414 w 3223884"/>
              <a:gd name="connsiteY3" fmla="*/ 982892 h 1473548"/>
              <a:gd name="connsiteX4" fmla="*/ 2407714 w 3223884"/>
              <a:gd name="connsiteY4" fmla="*/ 144692 h 1473548"/>
              <a:gd name="connsiteX5" fmla="*/ 401114 w 3223884"/>
              <a:gd name="connsiteY5" fmla="*/ 119292 h 1473548"/>
              <a:gd name="connsiteX6" fmla="*/ 172514 w 3223884"/>
              <a:gd name="connsiteY6" fmla="*/ 716192 h 1473548"/>
              <a:gd name="connsiteX7" fmla="*/ 172514 w 3223884"/>
              <a:gd name="connsiteY7" fmla="*/ 716192 h 1473548"/>
              <a:gd name="connsiteX8" fmla="*/ 185214 w 3223884"/>
              <a:gd name="connsiteY8" fmla="*/ 766992 h 1473548"/>
              <a:gd name="connsiteX0" fmla="*/ 528114 w 3322564"/>
              <a:gd name="connsiteY0" fmla="*/ 373292 h 1488158"/>
              <a:gd name="connsiteX1" fmla="*/ 350314 w 3322564"/>
              <a:gd name="connsiteY1" fmla="*/ 601892 h 1488158"/>
              <a:gd name="connsiteX2" fmla="*/ 1264714 w 3322564"/>
              <a:gd name="connsiteY2" fmla="*/ 1465492 h 1488158"/>
              <a:gd name="connsiteX3" fmla="*/ 3182414 w 3322564"/>
              <a:gd name="connsiteY3" fmla="*/ 982892 h 1488158"/>
              <a:gd name="connsiteX4" fmla="*/ 2407714 w 3322564"/>
              <a:gd name="connsiteY4" fmla="*/ 144692 h 1488158"/>
              <a:gd name="connsiteX5" fmla="*/ 401114 w 3322564"/>
              <a:gd name="connsiteY5" fmla="*/ 119292 h 1488158"/>
              <a:gd name="connsiteX6" fmla="*/ 172514 w 3322564"/>
              <a:gd name="connsiteY6" fmla="*/ 716192 h 1488158"/>
              <a:gd name="connsiteX7" fmla="*/ 172514 w 3322564"/>
              <a:gd name="connsiteY7" fmla="*/ 716192 h 1488158"/>
              <a:gd name="connsiteX8" fmla="*/ 185214 w 3322564"/>
              <a:gd name="connsiteY8" fmla="*/ 766992 h 1488158"/>
              <a:gd name="connsiteX0" fmla="*/ 528114 w 3322564"/>
              <a:gd name="connsiteY0" fmla="*/ 373292 h 1514118"/>
              <a:gd name="connsiteX1" fmla="*/ 350314 w 3322564"/>
              <a:gd name="connsiteY1" fmla="*/ 601892 h 1514118"/>
              <a:gd name="connsiteX2" fmla="*/ 1264714 w 3322564"/>
              <a:gd name="connsiteY2" fmla="*/ 1465492 h 1514118"/>
              <a:gd name="connsiteX3" fmla="*/ 3182414 w 3322564"/>
              <a:gd name="connsiteY3" fmla="*/ 982892 h 1514118"/>
              <a:gd name="connsiteX4" fmla="*/ 2407714 w 3322564"/>
              <a:gd name="connsiteY4" fmla="*/ 144692 h 1514118"/>
              <a:gd name="connsiteX5" fmla="*/ 401114 w 3322564"/>
              <a:gd name="connsiteY5" fmla="*/ 119292 h 1514118"/>
              <a:gd name="connsiteX6" fmla="*/ 172514 w 3322564"/>
              <a:gd name="connsiteY6" fmla="*/ 716192 h 1514118"/>
              <a:gd name="connsiteX7" fmla="*/ 172514 w 3322564"/>
              <a:gd name="connsiteY7" fmla="*/ 716192 h 1514118"/>
              <a:gd name="connsiteX8" fmla="*/ 185214 w 3322564"/>
              <a:gd name="connsiteY8" fmla="*/ 766992 h 1514118"/>
              <a:gd name="connsiteX0" fmla="*/ 528114 w 3372066"/>
              <a:gd name="connsiteY0" fmla="*/ 398024 h 1538850"/>
              <a:gd name="connsiteX1" fmla="*/ 350314 w 3372066"/>
              <a:gd name="connsiteY1" fmla="*/ 626624 h 1538850"/>
              <a:gd name="connsiteX2" fmla="*/ 1264714 w 3372066"/>
              <a:gd name="connsiteY2" fmla="*/ 1490224 h 1538850"/>
              <a:gd name="connsiteX3" fmla="*/ 3182414 w 3372066"/>
              <a:gd name="connsiteY3" fmla="*/ 1007624 h 1538850"/>
              <a:gd name="connsiteX4" fmla="*/ 2407714 w 3372066"/>
              <a:gd name="connsiteY4" fmla="*/ 169424 h 1538850"/>
              <a:gd name="connsiteX5" fmla="*/ 401114 w 3372066"/>
              <a:gd name="connsiteY5" fmla="*/ 144024 h 1538850"/>
              <a:gd name="connsiteX6" fmla="*/ 172514 w 3372066"/>
              <a:gd name="connsiteY6" fmla="*/ 740924 h 1538850"/>
              <a:gd name="connsiteX7" fmla="*/ 172514 w 3372066"/>
              <a:gd name="connsiteY7" fmla="*/ 740924 h 1538850"/>
              <a:gd name="connsiteX8" fmla="*/ 185214 w 3372066"/>
              <a:gd name="connsiteY8" fmla="*/ 791724 h 1538850"/>
              <a:gd name="connsiteX0" fmla="*/ 528114 w 3303014"/>
              <a:gd name="connsiteY0" fmla="*/ 352546 h 1493372"/>
              <a:gd name="connsiteX1" fmla="*/ 350314 w 3303014"/>
              <a:gd name="connsiteY1" fmla="*/ 581146 h 1493372"/>
              <a:gd name="connsiteX2" fmla="*/ 1264714 w 3303014"/>
              <a:gd name="connsiteY2" fmla="*/ 1444746 h 1493372"/>
              <a:gd name="connsiteX3" fmla="*/ 3182414 w 3303014"/>
              <a:gd name="connsiteY3" fmla="*/ 962146 h 1493372"/>
              <a:gd name="connsiteX4" fmla="*/ 2407714 w 3303014"/>
              <a:gd name="connsiteY4" fmla="*/ 123946 h 1493372"/>
              <a:gd name="connsiteX5" fmla="*/ 401114 w 3303014"/>
              <a:gd name="connsiteY5" fmla="*/ 98546 h 1493372"/>
              <a:gd name="connsiteX6" fmla="*/ 172514 w 3303014"/>
              <a:gd name="connsiteY6" fmla="*/ 695446 h 1493372"/>
              <a:gd name="connsiteX7" fmla="*/ 172514 w 3303014"/>
              <a:gd name="connsiteY7" fmla="*/ 695446 h 1493372"/>
              <a:gd name="connsiteX8" fmla="*/ 185214 w 3303014"/>
              <a:gd name="connsiteY8" fmla="*/ 746246 h 1493372"/>
              <a:gd name="connsiteX0" fmla="*/ 528114 w 3303014"/>
              <a:gd name="connsiteY0" fmla="*/ 352546 h 1493372"/>
              <a:gd name="connsiteX1" fmla="*/ 350314 w 3303014"/>
              <a:gd name="connsiteY1" fmla="*/ 581146 h 1493372"/>
              <a:gd name="connsiteX2" fmla="*/ 1264714 w 3303014"/>
              <a:gd name="connsiteY2" fmla="*/ 1444746 h 1493372"/>
              <a:gd name="connsiteX3" fmla="*/ 3182414 w 3303014"/>
              <a:gd name="connsiteY3" fmla="*/ 962146 h 1493372"/>
              <a:gd name="connsiteX4" fmla="*/ 2407714 w 3303014"/>
              <a:gd name="connsiteY4" fmla="*/ 123946 h 1493372"/>
              <a:gd name="connsiteX5" fmla="*/ 401114 w 3303014"/>
              <a:gd name="connsiteY5" fmla="*/ 98546 h 1493372"/>
              <a:gd name="connsiteX6" fmla="*/ 172514 w 3303014"/>
              <a:gd name="connsiteY6" fmla="*/ 695446 h 1493372"/>
              <a:gd name="connsiteX7" fmla="*/ 172514 w 3303014"/>
              <a:gd name="connsiteY7" fmla="*/ 695446 h 1493372"/>
              <a:gd name="connsiteX8" fmla="*/ 185214 w 3303014"/>
              <a:gd name="connsiteY8" fmla="*/ 746246 h 1493372"/>
              <a:gd name="connsiteX0" fmla="*/ 528114 w 3303014"/>
              <a:gd name="connsiteY0" fmla="*/ 352546 h 1467412"/>
              <a:gd name="connsiteX1" fmla="*/ 286814 w 3303014"/>
              <a:gd name="connsiteY1" fmla="*/ 581146 h 1467412"/>
              <a:gd name="connsiteX2" fmla="*/ 1264714 w 3303014"/>
              <a:gd name="connsiteY2" fmla="*/ 1444746 h 1467412"/>
              <a:gd name="connsiteX3" fmla="*/ 3182414 w 3303014"/>
              <a:gd name="connsiteY3" fmla="*/ 962146 h 1467412"/>
              <a:gd name="connsiteX4" fmla="*/ 2407714 w 3303014"/>
              <a:gd name="connsiteY4" fmla="*/ 123946 h 1467412"/>
              <a:gd name="connsiteX5" fmla="*/ 401114 w 3303014"/>
              <a:gd name="connsiteY5" fmla="*/ 98546 h 1467412"/>
              <a:gd name="connsiteX6" fmla="*/ 172514 w 3303014"/>
              <a:gd name="connsiteY6" fmla="*/ 695446 h 1467412"/>
              <a:gd name="connsiteX7" fmla="*/ 172514 w 3303014"/>
              <a:gd name="connsiteY7" fmla="*/ 695446 h 1467412"/>
              <a:gd name="connsiteX8" fmla="*/ 185214 w 3303014"/>
              <a:gd name="connsiteY8" fmla="*/ 746246 h 1467412"/>
              <a:gd name="connsiteX0" fmla="*/ 528114 w 3214080"/>
              <a:gd name="connsiteY0" fmla="*/ 352546 h 1289805"/>
              <a:gd name="connsiteX1" fmla="*/ 286814 w 3214080"/>
              <a:gd name="connsiteY1" fmla="*/ 581146 h 1289805"/>
              <a:gd name="connsiteX2" fmla="*/ 1277414 w 3214080"/>
              <a:gd name="connsiteY2" fmla="*/ 1277145 h 1289805"/>
              <a:gd name="connsiteX3" fmla="*/ 3182414 w 3214080"/>
              <a:gd name="connsiteY3" fmla="*/ 962146 h 1289805"/>
              <a:gd name="connsiteX4" fmla="*/ 2407714 w 3214080"/>
              <a:gd name="connsiteY4" fmla="*/ 123946 h 1289805"/>
              <a:gd name="connsiteX5" fmla="*/ 401114 w 3214080"/>
              <a:gd name="connsiteY5" fmla="*/ 98546 h 1289805"/>
              <a:gd name="connsiteX6" fmla="*/ 172514 w 3214080"/>
              <a:gd name="connsiteY6" fmla="*/ 695446 h 1289805"/>
              <a:gd name="connsiteX7" fmla="*/ 172514 w 3214080"/>
              <a:gd name="connsiteY7" fmla="*/ 695446 h 1289805"/>
              <a:gd name="connsiteX8" fmla="*/ 185214 w 3214080"/>
              <a:gd name="connsiteY8" fmla="*/ 746246 h 1289805"/>
              <a:gd name="connsiteX0" fmla="*/ 528114 w 3214080"/>
              <a:gd name="connsiteY0" fmla="*/ 352546 h 1300119"/>
              <a:gd name="connsiteX1" fmla="*/ 286814 w 3214080"/>
              <a:gd name="connsiteY1" fmla="*/ 581146 h 1300119"/>
              <a:gd name="connsiteX2" fmla="*/ 1277414 w 3214080"/>
              <a:gd name="connsiteY2" fmla="*/ 1277145 h 1300119"/>
              <a:gd name="connsiteX3" fmla="*/ 3182414 w 3214080"/>
              <a:gd name="connsiteY3" fmla="*/ 962146 h 1300119"/>
              <a:gd name="connsiteX4" fmla="*/ 2407714 w 3214080"/>
              <a:gd name="connsiteY4" fmla="*/ 123946 h 1300119"/>
              <a:gd name="connsiteX5" fmla="*/ 401114 w 3214080"/>
              <a:gd name="connsiteY5" fmla="*/ 98546 h 1300119"/>
              <a:gd name="connsiteX6" fmla="*/ 172514 w 3214080"/>
              <a:gd name="connsiteY6" fmla="*/ 695446 h 1300119"/>
              <a:gd name="connsiteX7" fmla="*/ 172514 w 3214080"/>
              <a:gd name="connsiteY7" fmla="*/ 695446 h 1300119"/>
              <a:gd name="connsiteX8" fmla="*/ 185214 w 3214080"/>
              <a:gd name="connsiteY8" fmla="*/ 746246 h 1300119"/>
              <a:gd name="connsiteX0" fmla="*/ 528114 w 3221793"/>
              <a:gd name="connsiteY0" fmla="*/ 352546 h 1261163"/>
              <a:gd name="connsiteX1" fmla="*/ 286814 w 3221793"/>
              <a:gd name="connsiteY1" fmla="*/ 581146 h 1261163"/>
              <a:gd name="connsiteX2" fmla="*/ 1112314 w 3221793"/>
              <a:gd name="connsiteY2" fmla="*/ 1235245 h 1261163"/>
              <a:gd name="connsiteX3" fmla="*/ 3182414 w 3221793"/>
              <a:gd name="connsiteY3" fmla="*/ 962146 h 1261163"/>
              <a:gd name="connsiteX4" fmla="*/ 2407714 w 3221793"/>
              <a:gd name="connsiteY4" fmla="*/ 123946 h 1261163"/>
              <a:gd name="connsiteX5" fmla="*/ 401114 w 3221793"/>
              <a:gd name="connsiteY5" fmla="*/ 98546 h 1261163"/>
              <a:gd name="connsiteX6" fmla="*/ 172514 w 3221793"/>
              <a:gd name="connsiteY6" fmla="*/ 695446 h 1261163"/>
              <a:gd name="connsiteX7" fmla="*/ 172514 w 3221793"/>
              <a:gd name="connsiteY7" fmla="*/ 695446 h 1261163"/>
              <a:gd name="connsiteX8" fmla="*/ 185214 w 3221793"/>
              <a:gd name="connsiteY8" fmla="*/ 746246 h 1261163"/>
              <a:gd name="connsiteX0" fmla="*/ 528114 w 3221793"/>
              <a:gd name="connsiteY0" fmla="*/ 352546 h 1239123"/>
              <a:gd name="connsiteX1" fmla="*/ 274114 w 3221793"/>
              <a:gd name="connsiteY1" fmla="*/ 801122 h 1239123"/>
              <a:gd name="connsiteX2" fmla="*/ 1112314 w 3221793"/>
              <a:gd name="connsiteY2" fmla="*/ 1235245 h 1239123"/>
              <a:gd name="connsiteX3" fmla="*/ 3182414 w 3221793"/>
              <a:gd name="connsiteY3" fmla="*/ 962146 h 1239123"/>
              <a:gd name="connsiteX4" fmla="*/ 2407714 w 3221793"/>
              <a:gd name="connsiteY4" fmla="*/ 123946 h 1239123"/>
              <a:gd name="connsiteX5" fmla="*/ 401114 w 3221793"/>
              <a:gd name="connsiteY5" fmla="*/ 98546 h 1239123"/>
              <a:gd name="connsiteX6" fmla="*/ 172514 w 3221793"/>
              <a:gd name="connsiteY6" fmla="*/ 695446 h 1239123"/>
              <a:gd name="connsiteX7" fmla="*/ 172514 w 3221793"/>
              <a:gd name="connsiteY7" fmla="*/ 695446 h 1239123"/>
              <a:gd name="connsiteX8" fmla="*/ 185214 w 3221793"/>
              <a:gd name="connsiteY8" fmla="*/ 746246 h 1239123"/>
              <a:gd name="connsiteX0" fmla="*/ 607541 w 3313102"/>
              <a:gd name="connsiteY0" fmla="*/ 287789 h 1174366"/>
              <a:gd name="connsiteX1" fmla="*/ 353541 w 3313102"/>
              <a:gd name="connsiteY1" fmla="*/ 736365 h 1174366"/>
              <a:gd name="connsiteX2" fmla="*/ 1191741 w 3313102"/>
              <a:gd name="connsiteY2" fmla="*/ 1170488 h 1174366"/>
              <a:gd name="connsiteX3" fmla="*/ 3261841 w 3313102"/>
              <a:gd name="connsiteY3" fmla="*/ 897389 h 1174366"/>
              <a:gd name="connsiteX4" fmla="*/ 2487141 w 3313102"/>
              <a:gd name="connsiteY4" fmla="*/ 59189 h 1174366"/>
              <a:gd name="connsiteX5" fmla="*/ 353541 w 3313102"/>
              <a:gd name="connsiteY5" fmla="*/ 201390 h 1174366"/>
              <a:gd name="connsiteX6" fmla="*/ 251941 w 3313102"/>
              <a:gd name="connsiteY6" fmla="*/ 630689 h 1174366"/>
              <a:gd name="connsiteX7" fmla="*/ 251941 w 3313102"/>
              <a:gd name="connsiteY7" fmla="*/ 630689 h 1174366"/>
              <a:gd name="connsiteX8" fmla="*/ 264641 w 3313102"/>
              <a:gd name="connsiteY8" fmla="*/ 681489 h 1174366"/>
              <a:gd name="connsiteX0" fmla="*/ 607541 w 3313102"/>
              <a:gd name="connsiteY0" fmla="*/ 287789 h 1174366"/>
              <a:gd name="connsiteX1" fmla="*/ 353541 w 3313102"/>
              <a:gd name="connsiteY1" fmla="*/ 736365 h 1174366"/>
              <a:gd name="connsiteX2" fmla="*/ 1191741 w 3313102"/>
              <a:gd name="connsiteY2" fmla="*/ 1170488 h 1174366"/>
              <a:gd name="connsiteX3" fmla="*/ 3261841 w 3313102"/>
              <a:gd name="connsiteY3" fmla="*/ 897389 h 1174366"/>
              <a:gd name="connsiteX4" fmla="*/ 2487141 w 3313102"/>
              <a:gd name="connsiteY4" fmla="*/ 59189 h 1174366"/>
              <a:gd name="connsiteX5" fmla="*/ 353541 w 3313102"/>
              <a:gd name="connsiteY5" fmla="*/ 201390 h 1174366"/>
              <a:gd name="connsiteX6" fmla="*/ 251941 w 3313102"/>
              <a:gd name="connsiteY6" fmla="*/ 630689 h 1174366"/>
              <a:gd name="connsiteX7" fmla="*/ 251941 w 3313102"/>
              <a:gd name="connsiteY7" fmla="*/ 630689 h 1174366"/>
              <a:gd name="connsiteX8" fmla="*/ 239241 w 3313102"/>
              <a:gd name="connsiteY8" fmla="*/ 1006216 h 1174366"/>
              <a:gd name="connsiteX0" fmla="*/ 608073 w 3313634"/>
              <a:gd name="connsiteY0" fmla="*/ 287789 h 1174366"/>
              <a:gd name="connsiteX1" fmla="*/ 354073 w 3313634"/>
              <a:gd name="connsiteY1" fmla="*/ 736365 h 1174366"/>
              <a:gd name="connsiteX2" fmla="*/ 1192273 w 3313634"/>
              <a:gd name="connsiteY2" fmla="*/ 1170488 h 1174366"/>
              <a:gd name="connsiteX3" fmla="*/ 3262373 w 3313634"/>
              <a:gd name="connsiteY3" fmla="*/ 897389 h 1174366"/>
              <a:gd name="connsiteX4" fmla="*/ 2487673 w 3313634"/>
              <a:gd name="connsiteY4" fmla="*/ 59189 h 1174366"/>
              <a:gd name="connsiteX5" fmla="*/ 354073 w 3313634"/>
              <a:gd name="connsiteY5" fmla="*/ 201390 h 1174366"/>
              <a:gd name="connsiteX6" fmla="*/ 252473 w 3313634"/>
              <a:gd name="connsiteY6" fmla="*/ 630689 h 1174366"/>
              <a:gd name="connsiteX7" fmla="*/ 265173 w 3313634"/>
              <a:gd name="connsiteY7" fmla="*/ 882090 h 1174366"/>
              <a:gd name="connsiteX8" fmla="*/ 239773 w 3313634"/>
              <a:gd name="connsiteY8" fmla="*/ 1006216 h 1174366"/>
              <a:gd name="connsiteX0" fmla="*/ 544557 w 3250118"/>
              <a:gd name="connsiteY0" fmla="*/ 270195 h 1156772"/>
              <a:gd name="connsiteX1" fmla="*/ 290557 w 3250118"/>
              <a:gd name="connsiteY1" fmla="*/ 718771 h 1156772"/>
              <a:gd name="connsiteX2" fmla="*/ 1128757 w 3250118"/>
              <a:gd name="connsiteY2" fmla="*/ 1152894 h 1156772"/>
              <a:gd name="connsiteX3" fmla="*/ 3198857 w 3250118"/>
              <a:gd name="connsiteY3" fmla="*/ 879795 h 1156772"/>
              <a:gd name="connsiteX4" fmla="*/ 2424157 w 3250118"/>
              <a:gd name="connsiteY4" fmla="*/ 41595 h 1156772"/>
              <a:gd name="connsiteX5" fmla="*/ 290557 w 3250118"/>
              <a:gd name="connsiteY5" fmla="*/ 183796 h 1156772"/>
              <a:gd name="connsiteX6" fmla="*/ 11157 w 3250118"/>
              <a:gd name="connsiteY6" fmla="*/ 675945 h 1156772"/>
              <a:gd name="connsiteX7" fmla="*/ 201657 w 3250118"/>
              <a:gd name="connsiteY7" fmla="*/ 864496 h 1156772"/>
              <a:gd name="connsiteX8" fmla="*/ 176257 w 3250118"/>
              <a:gd name="connsiteY8" fmla="*/ 988622 h 1156772"/>
              <a:gd name="connsiteX0" fmla="*/ 542709 w 3248270"/>
              <a:gd name="connsiteY0" fmla="*/ 270195 h 1156772"/>
              <a:gd name="connsiteX1" fmla="*/ 288709 w 3248270"/>
              <a:gd name="connsiteY1" fmla="*/ 718771 h 1156772"/>
              <a:gd name="connsiteX2" fmla="*/ 1126909 w 3248270"/>
              <a:gd name="connsiteY2" fmla="*/ 1152894 h 1156772"/>
              <a:gd name="connsiteX3" fmla="*/ 3197009 w 3248270"/>
              <a:gd name="connsiteY3" fmla="*/ 879795 h 1156772"/>
              <a:gd name="connsiteX4" fmla="*/ 2422309 w 3248270"/>
              <a:gd name="connsiteY4" fmla="*/ 41595 h 1156772"/>
              <a:gd name="connsiteX5" fmla="*/ 288709 w 3248270"/>
              <a:gd name="connsiteY5" fmla="*/ 183796 h 1156772"/>
              <a:gd name="connsiteX6" fmla="*/ 9309 w 3248270"/>
              <a:gd name="connsiteY6" fmla="*/ 675945 h 1156772"/>
              <a:gd name="connsiteX7" fmla="*/ 174409 w 3248270"/>
              <a:gd name="connsiteY7" fmla="*/ 988622 h 1156772"/>
              <a:gd name="connsiteX0" fmla="*/ 542709 w 3248270"/>
              <a:gd name="connsiteY0" fmla="*/ 270195 h 1156772"/>
              <a:gd name="connsiteX1" fmla="*/ 288709 w 3248270"/>
              <a:gd name="connsiteY1" fmla="*/ 718771 h 1156772"/>
              <a:gd name="connsiteX2" fmla="*/ 1126909 w 3248270"/>
              <a:gd name="connsiteY2" fmla="*/ 1152894 h 1156772"/>
              <a:gd name="connsiteX3" fmla="*/ 3197009 w 3248270"/>
              <a:gd name="connsiteY3" fmla="*/ 879795 h 1156772"/>
              <a:gd name="connsiteX4" fmla="*/ 2422309 w 3248270"/>
              <a:gd name="connsiteY4" fmla="*/ 41595 h 1156772"/>
              <a:gd name="connsiteX5" fmla="*/ 288709 w 3248270"/>
              <a:gd name="connsiteY5" fmla="*/ 183796 h 1156772"/>
              <a:gd name="connsiteX6" fmla="*/ 9309 w 3248270"/>
              <a:gd name="connsiteY6" fmla="*/ 675945 h 1156772"/>
              <a:gd name="connsiteX0" fmla="*/ 615548 w 3321109"/>
              <a:gd name="connsiteY0" fmla="*/ 270195 h 1156772"/>
              <a:gd name="connsiteX1" fmla="*/ 361548 w 3321109"/>
              <a:gd name="connsiteY1" fmla="*/ 718771 h 1156772"/>
              <a:gd name="connsiteX2" fmla="*/ 1199748 w 3321109"/>
              <a:gd name="connsiteY2" fmla="*/ 1152894 h 1156772"/>
              <a:gd name="connsiteX3" fmla="*/ 3269848 w 3321109"/>
              <a:gd name="connsiteY3" fmla="*/ 879795 h 1156772"/>
              <a:gd name="connsiteX4" fmla="*/ 2495148 w 3321109"/>
              <a:gd name="connsiteY4" fmla="*/ 41595 h 1156772"/>
              <a:gd name="connsiteX5" fmla="*/ 361548 w 3321109"/>
              <a:gd name="connsiteY5" fmla="*/ 183796 h 1156772"/>
              <a:gd name="connsiteX6" fmla="*/ 82148 w 3321109"/>
              <a:gd name="connsiteY6" fmla="*/ 675945 h 1156772"/>
              <a:gd name="connsiteX0" fmla="*/ 479379 w 3184940"/>
              <a:gd name="connsiteY0" fmla="*/ 269450 h 1156027"/>
              <a:gd name="connsiteX1" fmla="*/ 225379 w 3184940"/>
              <a:gd name="connsiteY1" fmla="*/ 718026 h 1156027"/>
              <a:gd name="connsiteX2" fmla="*/ 1063579 w 3184940"/>
              <a:gd name="connsiteY2" fmla="*/ 1152149 h 1156027"/>
              <a:gd name="connsiteX3" fmla="*/ 3133679 w 3184940"/>
              <a:gd name="connsiteY3" fmla="*/ 879050 h 1156027"/>
              <a:gd name="connsiteX4" fmla="*/ 2358979 w 3184940"/>
              <a:gd name="connsiteY4" fmla="*/ 40850 h 1156027"/>
              <a:gd name="connsiteX5" fmla="*/ 225379 w 3184940"/>
              <a:gd name="connsiteY5" fmla="*/ 183051 h 1156027"/>
              <a:gd name="connsiteX6" fmla="*/ 161879 w 3184940"/>
              <a:gd name="connsiteY6" fmla="*/ 643775 h 1156027"/>
              <a:gd name="connsiteX0" fmla="*/ 358604 w 3059838"/>
              <a:gd name="connsiteY0" fmla="*/ 283275 h 1169852"/>
              <a:gd name="connsiteX1" fmla="*/ 104604 w 3059838"/>
              <a:gd name="connsiteY1" fmla="*/ 731851 h 1169852"/>
              <a:gd name="connsiteX2" fmla="*/ 942804 w 3059838"/>
              <a:gd name="connsiteY2" fmla="*/ 1165974 h 1169852"/>
              <a:gd name="connsiteX3" fmla="*/ 3012904 w 3059838"/>
              <a:gd name="connsiteY3" fmla="*/ 892875 h 1169852"/>
              <a:gd name="connsiteX4" fmla="*/ 2238204 w 3059838"/>
              <a:gd name="connsiteY4" fmla="*/ 54675 h 1169852"/>
              <a:gd name="connsiteX5" fmla="*/ 523704 w 3059838"/>
              <a:gd name="connsiteY5" fmla="*/ 144501 h 1169852"/>
              <a:gd name="connsiteX6" fmla="*/ 41104 w 3059838"/>
              <a:gd name="connsiteY6" fmla="*/ 657600 h 1169852"/>
              <a:gd name="connsiteX0" fmla="*/ 358604 w 3128222"/>
              <a:gd name="connsiteY0" fmla="*/ 283275 h 1185594"/>
              <a:gd name="connsiteX1" fmla="*/ 104604 w 3128222"/>
              <a:gd name="connsiteY1" fmla="*/ 731851 h 1185594"/>
              <a:gd name="connsiteX2" fmla="*/ 942804 w 3128222"/>
              <a:gd name="connsiteY2" fmla="*/ 1165974 h 1185594"/>
              <a:gd name="connsiteX3" fmla="*/ 3012904 w 3128222"/>
              <a:gd name="connsiteY3" fmla="*/ 892875 h 1185594"/>
              <a:gd name="connsiteX4" fmla="*/ 2238204 w 3128222"/>
              <a:gd name="connsiteY4" fmla="*/ 54675 h 1185594"/>
              <a:gd name="connsiteX5" fmla="*/ 523704 w 3128222"/>
              <a:gd name="connsiteY5" fmla="*/ 144501 h 1185594"/>
              <a:gd name="connsiteX6" fmla="*/ 41104 w 3128222"/>
              <a:gd name="connsiteY6" fmla="*/ 657600 h 118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28222" h="1185594">
                <a:moveTo>
                  <a:pt x="358604" y="283275"/>
                </a:moveTo>
                <a:cubicBezTo>
                  <a:pt x="208320" y="306558"/>
                  <a:pt x="7237" y="584735"/>
                  <a:pt x="104604" y="731851"/>
                </a:cubicBezTo>
                <a:cubicBezTo>
                  <a:pt x="201971" y="878967"/>
                  <a:pt x="458087" y="1139137"/>
                  <a:pt x="942804" y="1165974"/>
                </a:cubicBezTo>
                <a:cubicBezTo>
                  <a:pt x="1427521" y="1192811"/>
                  <a:pt x="2606504" y="1245691"/>
                  <a:pt x="3012904" y="892875"/>
                </a:cubicBezTo>
                <a:cubicBezTo>
                  <a:pt x="3419304" y="540059"/>
                  <a:pt x="2653071" y="179404"/>
                  <a:pt x="2238204" y="54675"/>
                </a:cubicBezTo>
                <a:cubicBezTo>
                  <a:pt x="1823337" y="-70054"/>
                  <a:pt x="889887" y="44014"/>
                  <a:pt x="523704" y="144501"/>
                </a:cubicBezTo>
                <a:cubicBezTo>
                  <a:pt x="157521" y="244988"/>
                  <a:pt x="-104946" y="502512"/>
                  <a:pt x="41104" y="657600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577719" y="3941856"/>
            <a:ext cx="45984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Script" panose="020B0504020000000003" pitchFamily="34" charset="0"/>
              </a:rPr>
              <a:t>вот в этом штрихкоде «зашит» </a:t>
            </a:r>
          </a:p>
          <a:p>
            <a:r>
              <a:rPr lang="ru-RU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Script" panose="020B0504020000000003" pitchFamily="34" charset="0"/>
              </a:rPr>
              <a:t>серийный номер марки</a:t>
            </a:r>
            <a:endParaRPr lang="ru-RU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Script" panose="020B0504020000000003" pitchFamily="34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4356100" y="3618691"/>
            <a:ext cx="2095500" cy="646331"/>
          </a:xfrm>
          <a:custGeom>
            <a:avLst/>
            <a:gdLst>
              <a:gd name="connsiteX0" fmla="*/ 0 w 2095500"/>
              <a:gd name="connsiteY0" fmla="*/ 1143000 h 1143000"/>
              <a:gd name="connsiteX1" fmla="*/ 1333500 w 2095500"/>
              <a:gd name="connsiteY1" fmla="*/ 762000 h 1143000"/>
              <a:gd name="connsiteX2" fmla="*/ 2095500 w 2095500"/>
              <a:gd name="connsiteY2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5500" h="1143000">
                <a:moveTo>
                  <a:pt x="0" y="1143000"/>
                </a:moveTo>
                <a:cubicBezTo>
                  <a:pt x="492125" y="1047750"/>
                  <a:pt x="984250" y="952500"/>
                  <a:pt x="1333500" y="762000"/>
                </a:cubicBezTo>
                <a:cubicBezTo>
                  <a:pt x="1682750" y="571500"/>
                  <a:pt x="1889125" y="285750"/>
                  <a:pt x="2095500" y="0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ru-RU" sz="360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Script" panose="020B05040200000000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75961" y="4153261"/>
            <a:ext cx="4839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3400" indent="-533400"/>
            <a:r>
              <a:rPr lang="ru-RU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Script" panose="020B0504020000000003" pitchFamily="34" charset="0"/>
              </a:rPr>
              <a:t>Серийный номер </a:t>
            </a:r>
            <a:endParaRPr lang="ru-RU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Script" panose="020B0504020000000003" pitchFamily="34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 flipV="1">
            <a:off x="7734300" y="3941856"/>
            <a:ext cx="520700" cy="21140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9537700" y="3941857"/>
            <a:ext cx="457200" cy="21140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4271" y="-21398"/>
            <a:ext cx="2477729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</a:rPr>
              <a:t>Способ №1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43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 l="2000" t="3000" r="2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Чем обмениваются?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530451" y="5397500"/>
            <a:ext cx="361949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Производитель или импортер</a:t>
            </a:r>
          </a:p>
          <a:p>
            <a:pPr algn="ctr">
              <a:spcAft>
                <a:spcPts val="1800"/>
              </a:spcAft>
            </a:pPr>
            <a:r>
              <a:rPr lang="ru-RU" dirty="0" smtClean="0">
                <a:cs typeface="Segoe UI Semibold" panose="020B0702040204020203" pitchFamily="34" charset="0"/>
              </a:rPr>
              <a:t>(через «большой» ЕГАИС)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44480" y="5385832"/>
            <a:ext cx="250897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Оптовый продавец</a:t>
            </a:r>
          </a:p>
          <a:p>
            <a:pPr algn="ctr"/>
            <a:r>
              <a:rPr lang="ru-RU" dirty="0">
                <a:cs typeface="Segoe UI Semibold" panose="020B0702040204020203" pitchFamily="34" charset="0"/>
              </a:rPr>
              <a:t>(через УТМ</a:t>
            </a:r>
            <a:r>
              <a:rPr lang="ru-RU" dirty="0" smtClean="0">
                <a:cs typeface="Segoe UI Semibold" panose="020B0702040204020203" pitchFamily="34" charset="0"/>
              </a:rPr>
              <a:t>)</a:t>
            </a:r>
            <a:endParaRPr lang="ru-RU" dirty="0">
              <a:cs typeface="Segoe UI Semibold" panose="020B07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88794" y="5397500"/>
            <a:ext cx="156893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Магазин</a:t>
            </a:r>
          </a:p>
          <a:p>
            <a:pPr algn="ctr">
              <a:spcAft>
                <a:spcPts val="1800"/>
              </a:spcAft>
            </a:pPr>
            <a:r>
              <a:rPr lang="ru-RU" dirty="0">
                <a:cs typeface="Segoe UI Semibold" panose="020B0702040204020203" pitchFamily="34" charset="0"/>
              </a:rPr>
              <a:t>(через УТМ</a:t>
            </a:r>
            <a:r>
              <a:rPr lang="ru-RU" dirty="0" smtClean="0">
                <a:cs typeface="Segoe UI Semibold" panose="020B0702040204020203" pitchFamily="34" charset="0"/>
              </a:rPr>
              <a:t>)</a:t>
            </a:r>
            <a:endParaRPr lang="ru-RU" dirty="0">
              <a:cs typeface="Segoe UI Semibold" panose="020B0702040204020203" pitchFamily="34" charset="0"/>
            </a:endParaRPr>
          </a:p>
        </p:txBody>
      </p:sp>
      <p:pic>
        <p:nvPicPr>
          <p:cNvPr id="10242" name="Picture 2" descr="http://www.kartoteka.ru/images/eds/fsr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142" y="51357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88794" y="2511724"/>
            <a:ext cx="1041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ЕГАИС</a:t>
            </a:r>
            <a:endParaRPr lang="ru-RU" sz="2400" dirty="0"/>
          </a:p>
        </p:txBody>
      </p:sp>
      <p:cxnSp>
        <p:nvCxnSpPr>
          <p:cNvPr id="5" name="Скругленная соединительная линия 4"/>
          <p:cNvCxnSpPr>
            <a:stCxn id="6" idx="0"/>
            <a:endCxn id="2" idx="1"/>
          </p:cNvCxnSpPr>
          <p:nvPr/>
        </p:nvCxnSpPr>
        <p:spPr>
          <a:xfrm rot="5400000" flipH="1" flipV="1">
            <a:off x="6387026" y="1695733"/>
            <a:ext cx="2654943" cy="4748593"/>
          </a:xfrm>
          <a:prstGeom prst="curvedConnector2">
            <a:avLst/>
          </a:prstGeom>
          <a:ln w="1905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кругленная соединительная линия 10"/>
          <p:cNvCxnSpPr>
            <a:stCxn id="7" idx="0"/>
            <a:endCxn id="2" idx="2"/>
          </p:cNvCxnSpPr>
          <p:nvPr/>
        </p:nvCxnSpPr>
        <p:spPr>
          <a:xfrm rot="5400000" flipH="1" flipV="1">
            <a:off x="8348083" y="3124273"/>
            <a:ext cx="2412443" cy="2110676"/>
          </a:xfrm>
          <a:prstGeom prst="curvedConnector3">
            <a:avLst>
              <a:gd name="adj1" fmla="val 50000"/>
            </a:avLst>
          </a:prstGeom>
          <a:ln w="1905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кругленная соединительная линия 13"/>
          <p:cNvCxnSpPr>
            <a:stCxn id="8" idx="0"/>
            <a:endCxn id="2" idx="3"/>
          </p:cNvCxnSpPr>
          <p:nvPr/>
        </p:nvCxnSpPr>
        <p:spPr>
          <a:xfrm rot="5400000" flipH="1" flipV="1">
            <a:off x="9674404" y="3941416"/>
            <a:ext cx="2654943" cy="257227"/>
          </a:xfrm>
          <a:prstGeom prst="curvedConnector4">
            <a:avLst>
              <a:gd name="adj1" fmla="val 87270"/>
              <a:gd name="adj2" fmla="val 188871"/>
            </a:avLst>
          </a:prstGeom>
          <a:ln w="1905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Текс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anchor="t">
            <a:normAutofit/>
          </a:bodyPr>
          <a:lstStyle/>
          <a:p>
            <a:r>
              <a:rPr lang="ru-RU" sz="3600" dirty="0" smtClean="0"/>
              <a:t>Какой алкоголь, сколько, крепость, объем</a:t>
            </a:r>
          </a:p>
          <a:p>
            <a:r>
              <a:rPr lang="ru-RU" sz="3600" dirty="0" smtClean="0"/>
              <a:t>К кому куда поехал</a:t>
            </a:r>
          </a:p>
          <a:p>
            <a:r>
              <a:rPr lang="ru-RU" sz="3600" dirty="0" smtClean="0"/>
              <a:t>К кому куда приехал</a:t>
            </a:r>
          </a:p>
        </p:txBody>
      </p:sp>
    </p:spTree>
    <p:extLst>
      <p:ext uri="{BB962C8B-B14F-4D97-AF65-F5344CB8AC3E}">
        <p14:creationId xmlns:p14="http://schemas.microsoft.com/office/powerpoint/2010/main" val="263239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Где взять </a:t>
            </a:r>
            <a:r>
              <a:rPr lang="ru-RU" dirty="0" smtClean="0"/>
              <a:t>номера форм </a:t>
            </a:r>
            <a:r>
              <a:rPr lang="ru-RU" dirty="0" smtClean="0">
                <a:solidFill>
                  <a:srgbClr val="C00000"/>
                </a:solidFill>
              </a:rPr>
              <a:t>А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Сканируем «маленький» штрихкод </a:t>
            </a:r>
            <a:r>
              <a:rPr lang="ru-RU" dirty="0"/>
              <a:t>с </a:t>
            </a:r>
            <a:r>
              <a:rPr lang="ru-RU" dirty="0" smtClean="0"/>
              <a:t>акцизной марки бутылки</a:t>
            </a:r>
          </a:p>
          <a:p>
            <a:pPr marL="533400" indent="0">
              <a:lnSpc>
                <a:spcPct val="150000"/>
              </a:lnSpc>
              <a:buNone/>
            </a:pPr>
            <a:r>
              <a:rPr lang="ru-RU" sz="2000" dirty="0" smtClean="0"/>
              <a:t>при </a:t>
            </a:r>
            <a:r>
              <a:rPr lang="ru-RU" sz="2000" dirty="0"/>
              <a:t>помощи программы </a:t>
            </a:r>
            <a:r>
              <a:rPr lang="ru-RU" sz="2000" dirty="0" err="1"/>
              <a:t>Mobile</a:t>
            </a:r>
            <a:r>
              <a:rPr lang="ru-RU" sz="2000" dirty="0"/>
              <a:t> SMARTS и терминала сбора данных со встроенным сканером 2D штрихкодов ЕГАИС</a:t>
            </a:r>
            <a:r>
              <a:rPr lang="ru-RU" sz="2000" dirty="0" smtClean="0"/>
              <a:t>.  Программа вытаскивает из него серийный номер.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 startAt="2"/>
            </a:pPr>
            <a:r>
              <a:rPr lang="ru-RU" dirty="0" smtClean="0"/>
              <a:t>Находим, в диапазон какой формы А входит серийный номер </a:t>
            </a:r>
          </a:p>
          <a:p>
            <a:pPr marL="533400" indent="0">
              <a:lnSpc>
                <a:spcPct val="150000"/>
              </a:lnSpc>
              <a:buNone/>
            </a:pPr>
            <a:r>
              <a:rPr lang="ru-RU" sz="2000" dirty="0" smtClean="0"/>
              <a:t>программа </a:t>
            </a:r>
            <a:r>
              <a:rPr lang="ru-RU" sz="2000" dirty="0" err="1"/>
              <a:t>Mobile</a:t>
            </a:r>
            <a:r>
              <a:rPr lang="ru-RU" sz="2000" dirty="0"/>
              <a:t> </a:t>
            </a:r>
            <a:r>
              <a:rPr lang="ru-RU" sz="2000" dirty="0" smtClean="0"/>
              <a:t>SMARTS сразу говорит, нашлась ли форма с нужным диапазоном.  Если не нашлась – отставляем бутылку в сторону для дальнейших разбирательств.</a:t>
            </a:r>
            <a:endParaRPr lang="ru-RU" sz="2000" dirty="0"/>
          </a:p>
          <a:p>
            <a:pPr marL="514350" indent="-514350">
              <a:lnSpc>
                <a:spcPct val="150000"/>
              </a:lnSpc>
              <a:buFont typeface="+mj-lt"/>
              <a:buAutoNum type="arabicPeriod" startAt="3"/>
            </a:pPr>
            <a:r>
              <a:rPr lang="ru-RU" dirty="0" smtClean="0"/>
              <a:t>Готово</a:t>
            </a:r>
            <a:r>
              <a:rPr lang="en-US" dirty="0" smtClean="0"/>
              <a:t>!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714271" y="-21398"/>
            <a:ext cx="2477729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</a:rPr>
              <a:t>Способ №1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30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8318499" y="1683151"/>
            <a:ext cx="3873501" cy="51748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dirty="0" smtClean="0">
                <a:solidFill>
                  <a:schemeClr val="accent6">
                    <a:lumMod val="75000"/>
                  </a:schemeClr>
                </a:solidFill>
              </a:rPr>
              <a:t>ОК!</a:t>
            </a:r>
          </a:p>
          <a:p>
            <a:pPr algn="ctr"/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FA-01589….</a:t>
            </a:r>
            <a:endParaRPr lang="ru-RU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-12700"/>
            <a:ext cx="10515600" cy="1703389"/>
          </a:xfrm>
        </p:spPr>
        <p:txBody>
          <a:bodyPr>
            <a:normAutofit/>
          </a:bodyPr>
          <a:lstStyle/>
          <a:p>
            <a:r>
              <a:rPr lang="ru-RU" sz="4000" dirty="0"/>
              <a:t>Где взять </a:t>
            </a:r>
            <a:r>
              <a:rPr lang="ru-RU" sz="4000" dirty="0" smtClean="0"/>
              <a:t>номера форм </a:t>
            </a:r>
            <a:r>
              <a:rPr lang="ru-RU" sz="4000" dirty="0">
                <a:solidFill>
                  <a:srgbClr val="C00000"/>
                </a:solidFill>
              </a:rPr>
              <a:t>А</a:t>
            </a:r>
            <a:r>
              <a:rPr lang="ru-RU" sz="4000" dirty="0"/>
              <a:t> для бутылок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1"/>
          <a:stretch/>
        </p:blipFill>
        <p:spPr>
          <a:xfrm rot="5400000">
            <a:off x="-362818" y="2062883"/>
            <a:ext cx="5157933" cy="4432301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1978089" y="3026156"/>
            <a:ext cx="1060323" cy="983488"/>
            <a:chOff x="1978089" y="3026156"/>
            <a:chExt cx="1060323" cy="983488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070100" y="3111500"/>
              <a:ext cx="876300" cy="812800"/>
            </a:xfrm>
            <a:prstGeom prst="rect">
              <a:avLst/>
            </a:prstGeom>
            <a:solidFill>
              <a:srgbClr val="FF0000">
                <a:alpha val="5215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" name="Прямая соединительная линия 7"/>
            <p:cNvCxnSpPr>
              <a:stCxn id="6" idx="0"/>
              <a:endCxn id="6" idx="2"/>
            </p:cNvCxnSpPr>
            <p:nvPr/>
          </p:nvCxnSpPr>
          <p:spPr>
            <a:xfrm>
              <a:off x="2508250" y="3026156"/>
              <a:ext cx="0" cy="983488"/>
            </a:xfrm>
            <a:prstGeom prst="line">
              <a:avLst/>
            </a:prstGeom>
            <a:ln w="127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>
              <a:stCxn id="6" idx="1"/>
            </p:cNvCxnSpPr>
            <p:nvPr/>
          </p:nvCxnSpPr>
          <p:spPr>
            <a:xfrm>
              <a:off x="1978089" y="3517900"/>
              <a:ext cx="1060323" cy="0"/>
            </a:xfrm>
            <a:prstGeom prst="line">
              <a:avLst/>
            </a:prstGeom>
            <a:ln w="127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219093"/>
              </p:ext>
            </p:extLst>
          </p:nvPr>
        </p:nvGraphicFramePr>
        <p:xfrm>
          <a:off x="4432299" y="1683151"/>
          <a:ext cx="3886200" cy="5174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1295400"/>
                <a:gridCol w="1295400"/>
              </a:tblGrid>
              <a:tr h="73926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Код </a:t>
                      </a:r>
                    </a:p>
                    <a:p>
                      <a:r>
                        <a:rPr lang="ru-RU" sz="1600" dirty="0" smtClean="0"/>
                        <a:t>формы 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Начальный</a:t>
                      </a:r>
                      <a:r>
                        <a:rPr lang="ru-RU" sz="1600" baseline="0" dirty="0" smtClean="0"/>
                        <a:t> сер.№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Конечный</a:t>
                      </a:r>
                      <a:r>
                        <a:rPr lang="ru-RU" sz="1600" baseline="0" dirty="0" smtClean="0"/>
                        <a:t> сер.№</a:t>
                      </a:r>
                      <a:endParaRPr lang="ru-RU" sz="1600" dirty="0" smtClean="0"/>
                    </a:p>
                  </a:txBody>
                  <a:tcPr/>
                </a:tc>
              </a:tr>
              <a:tr h="739264">
                <a:tc>
                  <a:txBody>
                    <a:bodyPr/>
                    <a:lstStyle/>
                    <a:p>
                      <a:r>
                        <a:rPr lang="ru-RU" dirty="0" smtClean="0"/>
                        <a:t>001587…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8888…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9999..</a:t>
                      </a:r>
                      <a:endParaRPr lang="ru-RU" dirty="0"/>
                    </a:p>
                  </a:txBody>
                  <a:tcPr/>
                </a:tc>
              </a:tr>
              <a:tr h="7392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001580…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11145…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11149…</a:t>
                      </a:r>
                      <a:endParaRPr lang="ru-RU" dirty="0"/>
                    </a:p>
                  </a:txBody>
                  <a:tcPr/>
                </a:tc>
              </a:tr>
              <a:tr h="7392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001589…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11151…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11152…</a:t>
                      </a:r>
                      <a:endParaRPr lang="ru-RU" dirty="0"/>
                    </a:p>
                  </a:txBody>
                  <a:tcPr/>
                </a:tc>
              </a:tr>
              <a:tr h="7392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001590…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11154…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11170…</a:t>
                      </a:r>
                      <a:endParaRPr lang="ru-RU" dirty="0"/>
                    </a:p>
                  </a:txBody>
                  <a:tcPr/>
                </a:tc>
              </a:tr>
              <a:tr h="7392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001671…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11171…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11181…</a:t>
                      </a:r>
                      <a:endParaRPr lang="ru-RU" dirty="0"/>
                    </a:p>
                  </a:txBody>
                  <a:tcPr/>
                </a:tc>
              </a:tr>
              <a:tr h="7392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001514…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11191…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11204…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4191000" y="3759200"/>
            <a:ext cx="1635186" cy="10033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070100" y="2745534"/>
            <a:ext cx="15087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1115100051451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Левая фигурная скобка 16"/>
          <p:cNvSpPr/>
          <p:nvPr/>
        </p:nvSpPr>
        <p:spPr>
          <a:xfrm rot="5400000">
            <a:off x="6376987" y="2922587"/>
            <a:ext cx="596900" cy="1406526"/>
          </a:xfrm>
          <a:prstGeom prst="leftBrace">
            <a:avLst>
              <a:gd name="adj1" fmla="val 80673"/>
              <a:gd name="adj2" fmla="val 50000"/>
            </a:avLst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V="1">
            <a:off x="3578846" y="2921000"/>
            <a:ext cx="3101354" cy="12700"/>
          </a:xfrm>
          <a:prstGeom prst="straightConnector1">
            <a:avLst/>
          </a:prstGeom>
          <a:noFill/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793160" y="4432299"/>
            <a:ext cx="3378792" cy="810027"/>
          </a:xfrm>
          <a:prstGeom prst="straightConnector1">
            <a:avLst/>
          </a:prstGeom>
          <a:noFill/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TextBox 17"/>
          <p:cNvSpPr txBox="1"/>
          <p:nvPr/>
        </p:nvSpPr>
        <p:spPr>
          <a:xfrm>
            <a:off x="9714271" y="-21398"/>
            <a:ext cx="2477729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</a:rPr>
              <a:t>Способ №1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44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3" grpId="1" animBg="1"/>
      <p:bldP spid="16" grpId="0" animBg="1"/>
      <p:bldP spid="1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Где взять номер </a:t>
            </a:r>
            <a:r>
              <a:rPr lang="ru-RU" dirty="0"/>
              <a:t>подтверждения ЕГАИС </a:t>
            </a:r>
            <a:r>
              <a:rPr lang="ru-RU" dirty="0" smtClean="0"/>
              <a:t>формы </a:t>
            </a:r>
            <a:r>
              <a:rPr lang="ru-RU" dirty="0" smtClean="0">
                <a:solidFill>
                  <a:srgbClr val="C00000"/>
                </a:solidFill>
              </a:rPr>
              <a:t>А</a:t>
            </a:r>
            <a:r>
              <a:rPr lang="ru-RU" dirty="0" smtClean="0"/>
              <a:t> </a:t>
            </a:r>
            <a:r>
              <a:rPr lang="ru-RU" i="1" dirty="0" smtClean="0"/>
              <a:t>для каждой бутылки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3510116"/>
            <a:ext cx="10515600" cy="266684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3200" dirty="0" smtClean="0"/>
              <a:t>С каждой бутылки вводим дату розлива (указана на крышке или на этикетке).  Далее запрашиваем в УТМ формы А для данной даты розлива.</a:t>
            </a:r>
            <a:endParaRPr lang="ru-RU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838199" y="2546555"/>
            <a:ext cx="3006213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Способ №2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88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необходимо</a:t>
            </a:r>
            <a:endParaRPr lang="ru-RU" dirty="0"/>
          </a:p>
        </p:txBody>
      </p:sp>
      <p:pic>
        <p:nvPicPr>
          <p:cNvPr id="2050" name="Picture 2" descr="http://ligin.krav.ru/egais/vvod_ostatko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97" b="23903"/>
          <a:stretch/>
        </p:blipFill>
        <p:spPr bwMode="auto">
          <a:xfrm>
            <a:off x="838199" y="2350556"/>
            <a:ext cx="10515601" cy="171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02890" y="4994787"/>
            <a:ext cx="2408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«Большой» штрихкод с акцизной марки каждой бутылки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4271" y="-21398"/>
            <a:ext cx="2477729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</a:rPr>
              <a:t>Способ №2</a:t>
            </a:r>
            <a:endParaRPr lang="ru-RU" sz="3200" dirty="0">
              <a:solidFill>
                <a:schemeClr val="bg1"/>
              </a:solidFill>
            </a:endParaRPr>
          </a:p>
        </p:txBody>
      </p:sp>
      <p:cxnSp>
        <p:nvCxnSpPr>
          <p:cNvPr id="7" name="Прямая со стрелкой 6"/>
          <p:cNvCxnSpPr>
            <a:stCxn id="4" idx="0"/>
          </p:cNvCxnSpPr>
          <p:nvPr/>
        </p:nvCxnSpPr>
        <p:spPr>
          <a:xfrm flipV="1">
            <a:off x="2207342" y="4334919"/>
            <a:ext cx="0" cy="65986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015316" y="4994787"/>
            <a:ext cx="2408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Код АП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10" name="Прямая со стрелкой 9"/>
          <p:cNvCxnSpPr>
            <a:stCxn id="9" idx="0"/>
          </p:cNvCxnSpPr>
          <p:nvPr/>
        </p:nvCxnSpPr>
        <p:spPr>
          <a:xfrm flipV="1">
            <a:off x="8219768" y="4334919"/>
            <a:ext cx="0" cy="65986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542207" y="4994787"/>
            <a:ext cx="240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Дата розлива с каждой бутылки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12" name="Прямая со стрелкой 11"/>
          <p:cNvCxnSpPr>
            <a:stCxn id="11" idx="0"/>
          </p:cNvCxnSpPr>
          <p:nvPr/>
        </p:nvCxnSpPr>
        <p:spPr>
          <a:xfrm flipV="1">
            <a:off x="10746659" y="4334919"/>
            <a:ext cx="0" cy="65986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38199" y="1796558"/>
            <a:ext cx="884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 примере двух бутылок «Вино Мутон </a:t>
            </a:r>
            <a:r>
              <a:rPr lang="ru-RU" dirty="0" err="1" smtClean="0"/>
              <a:t>Каде</a:t>
            </a:r>
            <a:r>
              <a:rPr lang="ru-RU" dirty="0" smtClean="0"/>
              <a:t> (Бордо) географического наименования»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9136227" y="3007756"/>
            <a:ext cx="1208024" cy="1306199"/>
          </a:xfrm>
          <a:prstGeom prst="rect">
            <a:avLst/>
          </a:prstGeom>
          <a:ln w="571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9548520" y="4253263"/>
            <a:ext cx="383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4015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получим</a:t>
            </a:r>
            <a:endParaRPr lang="ru-RU" dirty="0"/>
          </a:p>
        </p:txBody>
      </p:sp>
      <p:pic>
        <p:nvPicPr>
          <p:cNvPr id="2050" name="Picture 2" descr="http://ligin.krav.ru/egais/vvod_ostatko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97" b="23903"/>
          <a:stretch/>
        </p:blipFill>
        <p:spPr bwMode="auto">
          <a:xfrm>
            <a:off x="838199" y="2350556"/>
            <a:ext cx="10515601" cy="171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4271" y="-21398"/>
            <a:ext cx="2477729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</a:rPr>
              <a:t>Способ №2</a:t>
            </a:r>
            <a:endParaRPr lang="ru-RU" sz="3200" dirty="0">
              <a:solidFill>
                <a:schemeClr val="bg1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9753600" y="4334919"/>
            <a:ext cx="0" cy="65986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549148" y="4994787"/>
            <a:ext cx="2408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Номера подтверждения для форм А и Б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199" y="1796558"/>
            <a:ext cx="884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 примере двух бутылок «Вино Мутон </a:t>
            </a:r>
            <a:r>
              <a:rPr lang="ru-RU" dirty="0" err="1" smtClean="0"/>
              <a:t>Каде</a:t>
            </a:r>
            <a:r>
              <a:rPr lang="ru-RU" dirty="0" smtClean="0"/>
              <a:t> (Бордо) географического наименования»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165723" y="3342969"/>
            <a:ext cx="117852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Tahoma" panose="020B0604030504040204" pitchFamily="34" charset="0"/>
                <a:cs typeface="Segoe UI Semibold" panose="020B0702040204020203" pitchFamily="34" charset="0"/>
              </a:rPr>
              <a:t>  </a:t>
            </a:r>
          </a:p>
          <a:p>
            <a:pPr>
              <a:lnSpc>
                <a:spcPts val="1800"/>
              </a:lnSpc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Tahoma" panose="020B0604030504040204" pitchFamily="34" charset="0"/>
                <a:cs typeface="Segoe UI Semibold" panose="020B0702040204020203" pitchFamily="34" charset="0"/>
              </a:rPr>
              <a:t>FA-0..   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Tahoma" panose="020B0604030504040204" pitchFamily="34" charset="0"/>
                <a:cs typeface="Segoe UI Semibold" panose="020B0702040204020203" pitchFamily="34" charset="0"/>
              </a:rPr>
              <a:t>FB-071..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  <a:latin typeface="Segoe UI Semibold" panose="020B0702040204020203" pitchFamily="34" charset="0"/>
              <a:ea typeface="Tahoma" panose="020B0604030504040204" pitchFamily="34" charset="0"/>
              <a:cs typeface="Segoe UI Semibold" panose="020B0702040204020203" pitchFamily="34" charset="0"/>
            </a:endParaRPr>
          </a:p>
          <a:p>
            <a:pPr>
              <a:lnSpc>
                <a:spcPts val="1800"/>
              </a:lnSpc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Tahoma" panose="020B0604030504040204" pitchFamily="34" charset="0"/>
                <a:cs typeface="Segoe UI Semibold" panose="020B0702040204020203" pitchFamily="34" charset="0"/>
              </a:rPr>
              <a:t>FA-0..   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Tahoma" panose="020B0604030504040204" pitchFamily="34" charset="0"/>
                <a:cs typeface="Segoe UI Semibold" panose="020B0702040204020203" pitchFamily="34" charset="0"/>
              </a:rPr>
              <a:t>FB-071..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  <a:latin typeface="Segoe UI Semibold" panose="020B0702040204020203" pitchFamily="34" charset="0"/>
              <a:ea typeface="Tahoma" panose="020B060403050404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136227" y="3007756"/>
            <a:ext cx="1208024" cy="1306199"/>
          </a:xfrm>
          <a:prstGeom prst="rect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15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Где взять номер </a:t>
            </a:r>
            <a:r>
              <a:rPr lang="ru-RU" dirty="0"/>
              <a:t>подтверждения ЕГАИС </a:t>
            </a:r>
            <a:r>
              <a:rPr lang="ru-RU" dirty="0" smtClean="0"/>
              <a:t>формы </a:t>
            </a:r>
            <a:r>
              <a:rPr lang="ru-RU" dirty="0" smtClean="0">
                <a:solidFill>
                  <a:srgbClr val="C00000"/>
                </a:solidFill>
              </a:rPr>
              <a:t>Б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для </a:t>
            </a:r>
            <a:r>
              <a:rPr lang="ru-RU" dirty="0"/>
              <a:t>бутылок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2374900"/>
            <a:ext cx="9318523" cy="380206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ru-RU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Так как мы уже нашли форму А, то следует поискать в базе данных любую ближайшую ТТН, в которой указана верная форма А и упоминается отсканированный алкоголь.  Взять из этой ТТН форму Б.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38199" y="2182761"/>
            <a:ext cx="8639629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Теперь для формы Б, один способ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7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Где взять </a:t>
            </a:r>
            <a:r>
              <a:rPr lang="ru-RU" dirty="0" smtClean="0"/>
              <a:t>номера форм </a:t>
            </a:r>
            <a:r>
              <a:rPr lang="ru-RU" dirty="0" smtClean="0">
                <a:solidFill>
                  <a:srgbClr val="C00000"/>
                </a:solidFill>
              </a:rPr>
              <a:t>Б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для </a:t>
            </a:r>
            <a:r>
              <a:rPr lang="ru-RU" dirty="0"/>
              <a:t>бутылок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97627"/>
              </p:ext>
            </p:extLst>
          </p:nvPr>
        </p:nvGraphicFramePr>
        <p:xfrm>
          <a:off x="838200" y="1920549"/>
          <a:ext cx="10515600" cy="42871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/>
                <a:gridCol w="2103120"/>
                <a:gridCol w="2103120"/>
                <a:gridCol w="2103120"/>
                <a:gridCol w="2103120"/>
              </a:tblGrid>
              <a:tr h="55970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Номер ТТН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Код </a:t>
                      </a:r>
                    </a:p>
                    <a:p>
                      <a:r>
                        <a:rPr lang="ru-RU" sz="1600" dirty="0" smtClean="0"/>
                        <a:t>формы 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Код </a:t>
                      </a:r>
                    </a:p>
                    <a:p>
                      <a:r>
                        <a:rPr lang="ru-RU" sz="1600" dirty="0" smtClean="0"/>
                        <a:t>формы 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Начальный</a:t>
                      </a:r>
                      <a:r>
                        <a:rPr lang="ru-RU" sz="1600" baseline="0" dirty="0" smtClean="0"/>
                        <a:t> сер.№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Конечный</a:t>
                      </a:r>
                      <a:r>
                        <a:rPr lang="ru-RU" sz="1600" baseline="0" dirty="0" smtClean="0"/>
                        <a:t> сер.№</a:t>
                      </a:r>
                      <a:endParaRPr lang="ru-RU" sz="1600" dirty="0" smtClean="0"/>
                    </a:p>
                  </a:txBody>
                  <a:tcPr/>
                </a:tc>
              </a:tr>
              <a:tr h="559701">
                <a:tc>
                  <a:txBody>
                    <a:bodyPr/>
                    <a:lstStyle/>
                    <a:p>
                      <a:r>
                        <a:rPr lang="ru-RU" dirty="0" smtClean="0"/>
                        <a:t>00001001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001587…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001587…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8888…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9999..</a:t>
                      </a:r>
                      <a:endParaRPr lang="ru-RU" dirty="0"/>
                    </a:p>
                  </a:txBody>
                  <a:tcPr/>
                </a:tc>
              </a:tr>
              <a:tr h="6140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00001002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001580…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001580…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11145…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11149…</a:t>
                      </a:r>
                      <a:endParaRPr lang="ru-RU" dirty="0"/>
                    </a:p>
                  </a:txBody>
                  <a:tcPr/>
                </a:tc>
              </a:tr>
              <a:tr h="614054">
                <a:tc>
                  <a:txBody>
                    <a:bodyPr/>
                    <a:lstStyle/>
                    <a:p>
                      <a:r>
                        <a:rPr lang="ru-RU" dirty="0" smtClean="0"/>
                        <a:t>00001003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001589…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001589…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11151…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11152…</a:t>
                      </a:r>
                      <a:endParaRPr lang="ru-RU" dirty="0"/>
                    </a:p>
                  </a:txBody>
                  <a:tcPr/>
                </a:tc>
              </a:tr>
              <a:tr h="614054">
                <a:tc>
                  <a:txBody>
                    <a:bodyPr/>
                    <a:lstStyle/>
                    <a:p>
                      <a:r>
                        <a:rPr lang="ru-RU" dirty="0" smtClean="0"/>
                        <a:t>00001004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001589…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001590…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11151…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11152…</a:t>
                      </a:r>
                      <a:endParaRPr lang="ru-RU" dirty="0"/>
                    </a:p>
                  </a:txBody>
                  <a:tcPr/>
                </a:tc>
              </a:tr>
              <a:tr h="614054">
                <a:tc>
                  <a:txBody>
                    <a:bodyPr/>
                    <a:lstStyle/>
                    <a:p>
                      <a:r>
                        <a:rPr lang="ru-RU" dirty="0" smtClean="0"/>
                        <a:t>00001005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001589…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001671…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11151…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11152…</a:t>
                      </a:r>
                      <a:endParaRPr lang="ru-RU" dirty="0"/>
                    </a:p>
                  </a:txBody>
                  <a:tcPr/>
                </a:tc>
              </a:tr>
              <a:tr h="614054">
                <a:tc>
                  <a:txBody>
                    <a:bodyPr/>
                    <a:lstStyle/>
                    <a:p>
                      <a:r>
                        <a:rPr lang="ru-RU" dirty="0" smtClean="0"/>
                        <a:t>00001006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001589…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001514…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11151…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11152…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2832100" y="3460750"/>
            <a:ext cx="1635186" cy="10033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Левая фигурная скобка 13"/>
          <p:cNvSpPr/>
          <p:nvPr/>
        </p:nvSpPr>
        <p:spPr>
          <a:xfrm rot="5400000">
            <a:off x="8212137" y="2382837"/>
            <a:ext cx="596900" cy="2155826"/>
          </a:xfrm>
          <a:prstGeom prst="leftBrace">
            <a:avLst>
              <a:gd name="adj1" fmla="val 80673"/>
              <a:gd name="adj2" fmla="val 50000"/>
            </a:avLst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91100" y="3460750"/>
            <a:ext cx="1635186" cy="10033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/>
          <p:cNvGrpSpPr/>
          <p:nvPr/>
        </p:nvGrpSpPr>
        <p:grpSpPr>
          <a:xfrm>
            <a:off x="4991100" y="1851948"/>
            <a:ext cx="1320800" cy="1608802"/>
            <a:chOff x="4991100" y="1851948"/>
            <a:chExt cx="1320800" cy="160880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4991100" y="1851948"/>
              <a:ext cx="1320800" cy="736600"/>
            </a:xfrm>
            <a:prstGeom prst="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8" name="Прямая со стрелкой 17"/>
            <p:cNvCxnSpPr>
              <a:stCxn id="16" idx="2"/>
            </p:cNvCxnSpPr>
            <p:nvPr/>
          </p:nvCxnSpPr>
          <p:spPr>
            <a:xfrm>
              <a:off x="5651500" y="2588548"/>
              <a:ext cx="0" cy="872202"/>
            </a:xfrm>
            <a:prstGeom prst="straightConnector1">
              <a:avLst/>
            </a:prstGeom>
            <a:noFill/>
            <a:ln w="762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0" name="Прямоугольник 19"/>
          <p:cNvSpPr/>
          <p:nvPr/>
        </p:nvSpPr>
        <p:spPr>
          <a:xfrm>
            <a:off x="8318499" y="1683151"/>
            <a:ext cx="3873501" cy="51748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dirty="0" smtClean="0">
                <a:solidFill>
                  <a:schemeClr val="accent6">
                    <a:lumMod val="75000"/>
                  </a:schemeClr>
                </a:solidFill>
              </a:rPr>
              <a:t>ОК!</a:t>
            </a:r>
          </a:p>
          <a:p>
            <a:pPr algn="ctr"/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FB-01589….</a:t>
            </a:r>
            <a:endParaRPr lang="ru-RU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08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5" grpId="0" animBg="1"/>
      <p:bldP spid="15" grpId="1" animBg="1"/>
      <p:bldP spid="20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0344" y="329338"/>
            <a:ext cx="10259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Еще раз какие </a:t>
            </a:r>
            <a:r>
              <a:rPr lang="ru-RU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вообще есть штрихкоды</a:t>
            </a:r>
            <a:endParaRPr lang="ru-RU" sz="36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656080" y="975669"/>
            <a:ext cx="1014984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Товарный </a:t>
            </a:r>
            <a:r>
              <a:rPr lang="ru-RU" dirty="0" err="1" smtClean="0">
                <a:solidFill>
                  <a:schemeClr val="bg1"/>
                </a:solidFill>
              </a:rPr>
              <a:t>штрихкод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(по которому определяется цена на кассе)</a:t>
            </a:r>
            <a:endParaRPr lang="ru-RU" dirty="0" smtClean="0">
              <a:solidFill>
                <a:schemeClr val="bg1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«Большой» </a:t>
            </a:r>
            <a:r>
              <a:rPr lang="ru-RU" dirty="0" err="1" smtClean="0">
                <a:solidFill>
                  <a:schemeClr val="bg1"/>
                </a:solidFill>
              </a:rPr>
              <a:t>штрихкод</a:t>
            </a:r>
            <a:r>
              <a:rPr lang="ru-RU" dirty="0" smtClean="0">
                <a:solidFill>
                  <a:schemeClr val="bg1"/>
                </a:solidFill>
              </a:rPr>
              <a:t> акцизной марки </a:t>
            </a:r>
            <a:r>
              <a:rPr lang="ru-RU" sz="2000" dirty="0" smtClean="0">
                <a:solidFill>
                  <a:schemeClr val="bg1"/>
                </a:solidFill>
              </a:rPr>
              <a:t>(называется </a:t>
            </a:r>
            <a:r>
              <a:rPr lang="en-US" sz="2000" dirty="0" smtClean="0">
                <a:solidFill>
                  <a:schemeClr val="bg1"/>
                </a:solidFill>
              </a:rPr>
              <a:t>PDF417)</a:t>
            </a:r>
            <a:endParaRPr lang="ru-RU" sz="2000" smtClean="0">
              <a:solidFill>
                <a:schemeClr val="bg1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«Маленький» </a:t>
            </a:r>
            <a:r>
              <a:rPr lang="ru-RU" dirty="0" err="1" smtClean="0">
                <a:solidFill>
                  <a:schemeClr val="bg1"/>
                </a:solidFill>
              </a:rPr>
              <a:t>штрихкод</a:t>
            </a:r>
            <a:r>
              <a:rPr lang="ru-RU" dirty="0" smtClean="0">
                <a:solidFill>
                  <a:schemeClr val="bg1"/>
                </a:solidFill>
              </a:rPr>
              <a:t> акцизной марки </a:t>
            </a:r>
            <a:r>
              <a:rPr lang="ru-RU" sz="2000" dirty="0" smtClean="0">
                <a:solidFill>
                  <a:schemeClr val="bg1"/>
                </a:solidFill>
              </a:rPr>
              <a:t>(называется </a:t>
            </a:r>
            <a:r>
              <a:rPr lang="en-US" sz="2000" smtClean="0">
                <a:solidFill>
                  <a:schemeClr val="bg1"/>
                </a:solidFill>
              </a:rPr>
              <a:t>DataMatrix)</a:t>
            </a:r>
          </a:p>
        </p:txBody>
      </p:sp>
      <p:sp>
        <p:nvSpPr>
          <p:cNvPr id="2" name="Полилиния 1"/>
          <p:cNvSpPr/>
          <p:nvPr/>
        </p:nvSpPr>
        <p:spPr>
          <a:xfrm>
            <a:off x="1428309" y="1058457"/>
            <a:ext cx="719532" cy="731100"/>
          </a:xfrm>
          <a:custGeom>
            <a:avLst/>
            <a:gdLst>
              <a:gd name="connsiteX0" fmla="*/ 314416 w 686698"/>
              <a:gd name="connsiteY0" fmla="*/ 567092 h 690410"/>
              <a:gd name="connsiteX1" fmla="*/ 9616 w 686698"/>
              <a:gd name="connsiteY1" fmla="*/ 475652 h 690410"/>
              <a:gd name="connsiteX2" fmla="*/ 131536 w 686698"/>
              <a:gd name="connsiteY2" fmla="*/ 8292 h 690410"/>
              <a:gd name="connsiteX3" fmla="*/ 670016 w 686698"/>
              <a:gd name="connsiteY3" fmla="*/ 211492 h 690410"/>
              <a:gd name="connsiteX4" fmla="*/ 507456 w 686698"/>
              <a:gd name="connsiteY4" fmla="*/ 648372 h 690410"/>
              <a:gd name="connsiteX5" fmla="*/ 80736 w 686698"/>
              <a:gd name="connsiteY5" fmla="*/ 648372 h 690410"/>
              <a:gd name="connsiteX0" fmla="*/ 389441 w 761723"/>
              <a:gd name="connsiteY0" fmla="*/ 620785 h 744103"/>
              <a:gd name="connsiteX1" fmla="*/ 84641 w 761723"/>
              <a:gd name="connsiteY1" fmla="*/ 529345 h 744103"/>
              <a:gd name="connsiteX2" fmla="*/ 206561 w 761723"/>
              <a:gd name="connsiteY2" fmla="*/ 61985 h 744103"/>
              <a:gd name="connsiteX3" fmla="*/ 745041 w 761723"/>
              <a:gd name="connsiteY3" fmla="*/ 265185 h 744103"/>
              <a:gd name="connsiteX4" fmla="*/ 582481 w 761723"/>
              <a:gd name="connsiteY4" fmla="*/ 702065 h 744103"/>
              <a:gd name="connsiteX5" fmla="*/ 155761 w 761723"/>
              <a:gd name="connsiteY5" fmla="*/ 702065 h 744103"/>
              <a:gd name="connsiteX0" fmla="*/ 339531 w 711813"/>
              <a:gd name="connsiteY0" fmla="*/ 600117 h 723435"/>
              <a:gd name="connsiteX1" fmla="*/ 34731 w 711813"/>
              <a:gd name="connsiteY1" fmla="*/ 508677 h 723435"/>
              <a:gd name="connsiteX2" fmla="*/ 156651 w 711813"/>
              <a:gd name="connsiteY2" fmla="*/ 41317 h 723435"/>
              <a:gd name="connsiteX3" fmla="*/ 695131 w 711813"/>
              <a:gd name="connsiteY3" fmla="*/ 244517 h 723435"/>
              <a:gd name="connsiteX4" fmla="*/ 532571 w 711813"/>
              <a:gd name="connsiteY4" fmla="*/ 681397 h 723435"/>
              <a:gd name="connsiteX5" fmla="*/ 105851 w 711813"/>
              <a:gd name="connsiteY5" fmla="*/ 681397 h 723435"/>
              <a:gd name="connsiteX0" fmla="*/ 339531 w 719532"/>
              <a:gd name="connsiteY0" fmla="*/ 607782 h 731100"/>
              <a:gd name="connsiteX1" fmla="*/ 34731 w 719532"/>
              <a:gd name="connsiteY1" fmla="*/ 516342 h 731100"/>
              <a:gd name="connsiteX2" fmla="*/ 156651 w 719532"/>
              <a:gd name="connsiteY2" fmla="*/ 48982 h 731100"/>
              <a:gd name="connsiteX3" fmla="*/ 695131 w 719532"/>
              <a:gd name="connsiteY3" fmla="*/ 252182 h 731100"/>
              <a:gd name="connsiteX4" fmla="*/ 532571 w 719532"/>
              <a:gd name="connsiteY4" fmla="*/ 689062 h 731100"/>
              <a:gd name="connsiteX5" fmla="*/ 105851 w 719532"/>
              <a:gd name="connsiteY5" fmla="*/ 689062 h 73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532" h="731100">
                <a:moveTo>
                  <a:pt x="339531" y="607782"/>
                </a:moveTo>
                <a:cubicBezTo>
                  <a:pt x="202371" y="608628"/>
                  <a:pt x="65211" y="609475"/>
                  <a:pt x="34731" y="516342"/>
                </a:cubicBezTo>
                <a:cubicBezTo>
                  <a:pt x="4251" y="423209"/>
                  <a:pt x="-65176" y="184449"/>
                  <a:pt x="156651" y="48982"/>
                </a:cubicBezTo>
                <a:cubicBezTo>
                  <a:pt x="378478" y="-86485"/>
                  <a:pt x="612158" y="84542"/>
                  <a:pt x="695131" y="252182"/>
                </a:cubicBezTo>
                <a:cubicBezTo>
                  <a:pt x="778104" y="419822"/>
                  <a:pt x="630784" y="616249"/>
                  <a:pt x="532571" y="689062"/>
                </a:cubicBezTo>
                <a:cubicBezTo>
                  <a:pt x="434358" y="761875"/>
                  <a:pt x="270104" y="725468"/>
                  <a:pt x="105851" y="689062"/>
                </a:cubicBezTo>
              </a:path>
            </a:pathLst>
          </a:custGeom>
          <a:noFill/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Скругленная соединительная линия 3"/>
          <p:cNvCxnSpPr>
            <a:stCxn id="2" idx="1"/>
          </p:cNvCxnSpPr>
          <p:nvPr/>
        </p:nvCxnSpPr>
        <p:spPr>
          <a:xfrm>
            <a:off x="1463040" y="1574799"/>
            <a:ext cx="6725920" cy="4124961"/>
          </a:xfrm>
          <a:prstGeom prst="curvedConnector3">
            <a:avLst>
              <a:gd name="adj1" fmla="val -17221"/>
            </a:avLst>
          </a:prstGeom>
          <a:noFill/>
          <a:ln w="76200">
            <a:solidFill>
              <a:schemeClr val="accent6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Полилиния 15"/>
          <p:cNvSpPr/>
          <p:nvPr/>
        </p:nvSpPr>
        <p:spPr>
          <a:xfrm>
            <a:off x="1548401" y="1872345"/>
            <a:ext cx="599440" cy="591765"/>
          </a:xfrm>
          <a:custGeom>
            <a:avLst/>
            <a:gdLst>
              <a:gd name="connsiteX0" fmla="*/ 314416 w 686698"/>
              <a:gd name="connsiteY0" fmla="*/ 567092 h 690410"/>
              <a:gd name="connsiteX1" fmla="*/ 9616 w 686698"/>
              <a:gd name="connsiteY1" fmla="*/ 475652 h 690410"/>
              <a:gd name="connsiteX2" fmla="*/ 131536 w 686698"/>
              <a:gd name="connsiteY2" fmla="*/ 8292 h 690410"/>
              <a:gd name="connsiteX3" fmla="*/ 670016 w 686698"/>
              <a:gd name="connsiteY3" fmla="*/ 211492 h 690410"/>
              <a:gd name="connsiteX4" fmla="*/ 507456 w 686698"/>
              <a:gd name="connsiteY4" fmla="*/ 648372 h 690410"/>
              <a:gd name="connsiteX5" fmla="*/ 80736 w 686698"/>
              <a:gd name="connsiteY5" fmla="*/ 648372 h 690410"/>
              <a:gd name="connsiteX0" fmla="*/ 389441 w 761723"/>
              <a:gd name="connsiteY0" fmla="*/ 620785 h 744103"/>
              <a:gd name="connsiteX1" fmla="*/ 84641 w 761723"/>
              <a:gd name="connsiteY1" fmla="*/ 529345 h 744103"/>
              <a:gd name="connsiteX2" fmla="*/ 206561 w 761723"/>
              <a:gd name="connsiteY2" fmla="*/ 61985 h 744103"/>
              <a:gd name="connsiteX3" fmla="*/ 745041 w 761723"/>
              <a:gd name="connsiteY3" fmla="*/ 265185 h 744103"/>
              <a:gd name="connsiteX4" fmla="*/ 582481 w 761723"/>
              <a:gd name="connsiteY4" fmla="*/ 702065 h 744103"/>
              <a:gd name="connsiteX5" fmla="*/ 155761 w 761723"/>
              <a:gd name="connsiteY5" fmla="*/ 702065 h 744103"/>
              <a:gd name="connsiteX0" fmla="*/ 339531 w 711813"/>
              <a:gd name="connsiteY0" fmla="*/ 600117 h 723435"/>
              <a:gd name="connsiteX1" fmla="*/ 34731 w 711813"/>
              <a:gd name="connsiteY1" fmla="*/ 508677 h 723435"/>
              <a:gd name="connsiteX2" fmla="*/ 156651 w 711813"/>
              <a:gd name="connsiteY2" fmla="*/ 41317 h 723435"/>
              <a:gd name="connsiteX3" fmla="*/ 695131 w 711813"/>
              <a:gd name="connsiteY3" fmla="*/ 244517 h 723435"/>
              <a:gd name="connsiteX4" fmla="*/ 532571 w 711813"/>
              <a:gd name="connsiteY4" fmla="*/ 681397 h 723435"/>
              <a:gd name="connsiteX5" fmla="*/ 105851 w 711813"/>
              <a:gd name="connsiteY5" fmla="*/ 681397 h 723435"/>
              <a:gd name="connsiteX0" fmla="*/ 339531 w 719532"/>
              <a:gd name="connsiteY0" fmla="*/ 607782 h 731100"/>
              <a:gd name="connsiteX1" fmla="*/ 34731 w 719532"/>
              <a:gd name="connsiteY1" fmla="*/ 516342 h 731100"/>
              <a:gd name="connsiteX2" fmla="*/ 156651 w 719532"/>
              <a:gd name="connsiteY2" fmla="*/ 48982 h 731100"/>
              <a:gd name="connsiteX3" fmla="*/ 695131 w 719532"/>
              <a:gd name="connsiteY3" fmla="*/ 252182 h 731100"/>
              <a:gd name="connsiteX4" fmla="*/ 532571 w 719532"/>
              <a:gd name="connsiteY4" fmla="*/ 689062 h 731100"/>
              <a:gd name="connsiteX5" fmla="*/ 105851 w 719532"/>
              <a:gd name="connsiteY5" fmla="*/ 689062 h 73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532" h="731100">
                <a:moveTo>
                  <a:pt x="339531" y="607782"/>
                </a:moveTo>
                <a:cubicBezTo>
                  <a:pt x="202371" y="608628"/>
                  <a:pt x="65211" y="609475"/>
                  <a:pt x="34731" y="516342"/>
                </a:cubicBezTo>
                <a:cubicBezTo>
                  <a:pt x="4251" y="423209"/>
                  <a:pt x="-65176" y="184449"/>
                  <a:pt x="156651" y="48982"/>
                </a:cubicBezTo>
                <a:cubicBezTo>
                  <a:pt x="378478" y="-86485"/>
                  <a:pt x="612158" y="84542"/>
                  <a:pt x="695131" y="252182"/>
                </a:cubicBezTo>
                <a:cubicBezTo>
                  <a:pt x="778104" y="419822"/>
                  <a:pt x="630784" y="616249"/>
                  <a:pt x="532571" y="689062"/>
                </a:cubicBezTo>
                <a:cubicBezTo>
                  <a:pt x="434358" y="761875"/>
                  <a:pt x="270104" y="725468"/>
                  <a:pt x="105851" y="689062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Скругленная соединительная линия 16"/>
          <p:cNvCxnSpPr>
            <a:stCxn id="16" idx="1"/>
          </p:cNvCxnSpPr>
          <p:nvPr/>
        </p:nvCxnSpPr>
        <p:spPr>
          <a:xfrm>
            <a:off x="1577335" y="2290281"/>
            <a:ext cx="7897361" cy="2789719"/>
          </a:xfrm>
          <a:prstGeom prst="curvedConnector3">
            <a:avLst>
              <a:gd name="adj1" fmla="val -6735"/>
            </a:avLst>
          </a:prstGeom>
          <a:noFill/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" name="Полилиния 20"/>
          <p:cNvSpPr/>
          <p:nvPr/>
        </p:nvSpPr>
        <p:spPr>
          <a:xfrm rot="4731830">
            <a:off x="1530616" y="2630407"/>
            <a:ext cx="599440" cy="591765"/>
          </a:xfrm>
          <a:custGeom>
            <a:avLst/>
            <a:gdLst>
              <a:gd name="connsiteX0" fmla="*/ 314416 w 686698"/>
              <a:gd name="connsiteY0" fmla="*/ 567092 h 690410"/>
              <a:gd name="connsiteX1" fmla="*/ 9616 w 686698"/>
              <a:gd name="connsiteY1" fmla="*/ 475652 h 690410"/>
              <a:gd name="connsiteX2" fmla="*/ 131536 w 686698"/>
              <a:gd name="connsiteY2" fmla="*/ 8292 h 690410"/>
              <a:gd name="connsiteX3" fmla="*/ 670016 w 686698"/>
              <a:gd name="connsiteY3" fmla="*/ 211492 h 690410"/>
              <a:gd name="connsiteX4" fmla="*/ 507456 w 686698"/>
              <a:gd name="connsiteY4" fmla="*/ 648372 h 690410"/>
              <a:gd name="connsiteX5" fmla="*/ 80736 w 686698"/>
              <a:gd name="connsiteY5" fmla="*/ 648372 h 690410"/>
              <a:gd name="connsiteX0" fmla="*/ 389441 w 761723"/>
              <a:gd name="connsiteY0" fmla="*/ 620785 h 744103"/>
              <a:gd name="connsiteX1" fmla="*/ 84641 w 761723"/>
              <a:gd name="connsiteY1" fmla="*/ 529345 h 744103"/>
              <a:gd name="connsiteX2" fmla="*/ 206561 w 761723"/>
              <a:gd name="connsiteY2" fmla="*/ 61985 h 744103"/>
              <a:gd name="connsiteX3" fmla="*/ 745041 w 761723"/>
              <a:gd name="connsiteY3" fmla="*/ 265185 h 744103"/>
              <a:gd name="connsiteX4" fmla="*/ 582481 w 761723"/>
              <a:gd name="connsiteY4" fmla="*/ 702065 h 744103"/>
              <a:gd name="connsiteX5" fmla="*/ 155761 w 761723"/>
              <a:gd name="connsiteY5" fmla="*/ 702065 h 744103"/>
              <a:gd name="connsiteX0" fmla="*/ 339531 w 711813"/>
              <a:gd name="connsiteY0" fmla="*/ 600117 h 723435"/>
              <a:gd name="connsiteX1" fmla="*/ 34731 w 711813"/>
              <a:gd name="connsiteY1" fmla="*/ 508677 h 723435"/>
              <a:gd name="connsiteX2" fmla="*/ 156651 w 711813"/>
              <a:gd name="connsiteY2" fmla="*/ 41317 h 723435"/>
              <a:gd name="connsiteX3" fmla="*/ 695131 w 711813"/>
              <a:gd name="connsiteY3" fmla="*/ 244517 h 723435"/>
              <a:gd name="connsiteX4" fmla="*/ 532571 w 711813"/>
              <a:gd name="connsiteY4" fmla="*/ 681397 h 723435"/>
              <a:gd name="connsiteX5" fmla="*/ 105851 w 711813"/>
              <a:gd name="connsiteY5" fmla="*/ 681397 h 723435"/>
              <a:gd name="connsiteX0" fmla="*/ 339531 w 719532"/>
              <a:gd name="connsiteY0" fmla="*/ 607782 h 731100"/>
              <a:gd name="connsiteX1" fmla="*/ 34731 w 719532"/>
              <a:gd name="connsiteY1" fmla="*/ 516342 h 731100"/>
              <a:gd name="connsiteX2" fmla="*/ 156651 w 719532"/>
              <a:gd name="connsiteY2" fmla="*/ 48982 h 731100"/>
              <a:gd name="connsiteX3" fmla="*/ 695131 w 719532"/>
              <a:gd name="connsiteY3" fmla="*/ 252182 h 731100"/>
              <a:gd name="connsiteX4" fmla="*/ 532571 w 719532"/>
              <a:gd name="connsiteY4" fmla="*/ 689062 h 731100"/>
              <a:gd name="connsiteX5" fmla="*/ 105851 w 719532"/>
              <a:gd name="connsiteY5" fmla="*/ 689062 h 73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532" h="731100">
                <a:moveTo>
                  <a:pt x="339531" y="607782"/>
                </a:moveTo>
                <a:cubicBezTo>
                  <a:pt x="202371" y="608628"/>
                  <a:pt x="65211" y="609475"/>
                  <a:pt x="34731" y="516342"/>
                </a:cubicBezTo>
                <a:cubicBezTo>
                  <a:pt x="4251" y="423209"/>
                  <a:pt x="-65176" y="184449"/>
                  <a:pt x="156651" y="48982"/>
                </a:cubicBezTo>
                <a:cubicBezTo>
                  <a:pt x="378478" y="-86485"/>
                  <a:pt x="612158" y="84542"/>
                  <a:pt x="695131" y="252182"/>
                </a:cubicBezTo>
                <a:cubicBezTo>
                  <a:pt x="778104" y="419822"/>
                  <a:pt x="630784" y="616249"/>
                  <a:pt x="532571" y="689062"/>
                </a:cubicBezTo>
                <a:cubicBezTo>
                  <a:pt x="434358" y="761875"/>
                  <a:pt x="270104" y="725468"/>
                  <a:pt x="105851" y="689062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Скругленная соединительная линия 21"/>
          <p:cNvCxnSpPr>
            <a:stCxn id="21" idx="3"/>
          </p:cNvCxnSpPr>
          <p:nvPr/>
        </p:nvCxnSpPr>
        <p:spPr>
          <a:xfrm rot="16200000" flipH="1">
            <a:off x="5705696" y="-548666"/>
            <a:ext cx="265406" cy="7728133"/>
          </a:xfrm>
          <a:prstGeom prst="curvedConnector2">
            <a:avLst/>
          </a:prstGeom>
          <a:noFill/>
          <a:ln w="7620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429109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Шпаргалка по штрихкодам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2893162"/>
              </p:ext>
            </p:extLst>
          </p:nvPr>
        </p:nvGraphicFramePr>
        <p:xfrm>
          <a:off x="838200" y="2282824"/>
          <a:ext cx="10515600" cy="361819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035800"/>
                <a:gridCol w="1219200"/>
                <a:gridCol w="965200"/>
                <a:gridCol w="1295400"/>
              </a:tblGrid>
              <a:tr h="64369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Товарный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PDF417</a:t>
                      </a:r>
                      <a:endParaRPr lang="ru-RU" dirty="0" smtClean="0"/>
                    </a:p>
                    <a:p>
                      <a:pPr algn="ctr"/>
                      <a:r>
                        <a:rPr lang="ru-RU" sz="1100" dirty="0" smtClean="0"/>
                        <a:t>(«большой»)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DataMatrix</a:t>
                      </a:r>
                      <a:endParaRPr lang="ru-RU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(«маленький»)</a:t>
                      </a:r>
                      <a:endParaRPr lang="ru-RU" sz="1800" dirty="0" smtClean="0"/>
                    </a:p>
                  </a:txBody>
                  <a:tcPr/>
                </a:tc>
              </a:tr>
              <a:tr h="53026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Постановка</a:t>
                      </a:r>
                      <a:r>
                        <a:rPr lang="ru-RU" sz="1600" baseline="0" dirty="0" smtClean="0"/>
                        <a:t> на баланс ЕГАИС (для торгового зала магазина)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5302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Постановка</a:t>
                      </a:r>
                      <a:r>
                        <a:rPr lang="ru-RU" sz="1600" baseline="0" dirty="0" smtClean="0"/>
                        <a:t> на баланс ЕГАИС (для склада оптовика или склада магазина)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Х</a:t>
                      </a:r>
                    </a:p>
                    <a:p>
                      <a:pPr algn="ctr"/>
                      <a:r>
                        <a:rPr lang="ru-RU" sz="1600" dirty="0" smtClean="0"/>
                        <a:t>(либо даты розлива)</a:t>
                      </a:r>
                      <a:endParaRPr lang="ru-RU" sz="1600" dirty="0"/>
                    </a:p>
                  </a:txBody>
                  <a:tcPr/>
                </a:tc>
              </a:tr>
              <a:tr h="53026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Понять, какие у нас реальные остатки номенклатуры для</a:t>
                      </a:r>
                      <a:r>
                        <a:rPr lang="ru-RU" sz="1600" baseline="0" dirty="0" smtClean="0"/>
                        <a:t> 1С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53026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Понять, какие у нас реальные остатки по кодам</a:t>
                      </a:r>
                      <a:r>
                        <a:rPr lang="ru-RU" sz="1600" baseline="0" dirty="0" smtClean="0"/>
                        <a:t> АП для </a:t>
                      </a:r>
                      <a:r>
                        <a:rPr lang="ru-RU" sz="1600" dirty="0" smtClean="0"/>
                        <a:t>ЕГАИС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</a:tr>
              <a:tr h="53026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Понять, все ли у нас есть документы по поставкам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Х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38200" y="1690688"/>
            <a:ext cx="7146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Какие штрихкоды и для чего сканировать </a:t>
            </a:r>
            <a:r>
              <a:rPr lang="ru-RU" dirty="0" smtClean="0">
                <a:solidFill>
                  <a:srgbClr val="00B0F0"/>
                </a:solidFill>
              </a:rPr>
              <a:t>при постановке на баланс</a:t>
            </a:r>
            <a:r>
              <a:rPr lang="ru-RU" dirty="0" smtClean="0"/>
              <a:t>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128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3591554" y="1690688"/>
            <a:ext cx="4561846" cy="5167312"/>
            <a:chOff x="3591554" y="1690688"/>
            <a:chExt cx="4561846" cy="516731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21" r="13259"/>
            <a:stretch/>
          </p:blipFill>
          <p:spPr>
            <a:xfrm>
              <a:off x="3615953" y="1690688"/>
              <a:ext cx="4537447" cy="516731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591554" y="3016251"/>
              <a:ext cx="456184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6700" algn="ctr"/>
              <a:r>
                <a:rPr lang="ru-RU" sz="3200" dirty="0" smtClean="0">
                  <a:solidFill>
                    <a:schemeClr val="bg1"/>
                  </a:solidFill>
                </a:rPr>
                <a:t>Сканируем бутылки</a:t>
              </a:r>
              <a:endParaRPr lang="en-US" sz="3200" dirty="0" smtClean="0">
                <a:solidFill>
                  <a:schemeClr val="bg1"/>
                </a:solidFill>
              </a:endParaRPr>
            </a:p>
            <a:p>
              <a:pPr marL="266700" algn="ctr"/>
              <a:r>
                <a:rPr lang="ru-RU" sz="3200" dirty="0" smtClean="0">
                  <a:solidFill>
                    <a:schemeClr val="bg1"/>
                  </a:solidFill>
                </a:rPr>
                <a:t>при помощи </a:t>
              </a:r>
              <a:endParaRPr lang="en-US" sz="3200" dirty="0" smtClean="0">
                <a:solidFill>
                  <a:schemeClr val="bg1"/>
                </a:solidFill>
              </a:endParaRPr>
            </a:p>
            <a:p>
              <a:pPr marL="266700" algn="ctr"/>
              <a:r>
                <a:rPr lang="en-US" sz="3200" dirty="0" smtClean="0">
                  <a:solidFill>
                    <a:schemeClr val="bg1"/>
                  </a:solidFill>
                </a:rPr>
                <a:t>Mobile SMARTS</a:t>
              </a:r>
              <a:endParaRPr lang="ru-RU" sz="3200" dirty="0" smtClean="0">
                <a:solidFill>
                  <a:schemeClr val="bg1"/>
                </a:solidFill>
              </a:endParaRPr>
            </a:p>
            <a:p>
              <a:pPr marL="266700" algn="ctr"/>
              <a:endParaRPr lang="ru-RU" sz="3200" dirty="0">
                <a:solidFill>
                  <a:schemeClr val="bg1"/>
                </a:solidFill>
              </a:endParaRPr>
            </a:p>
            <a:p>
              <a:pPr marL="266700" algn="ctr"/>
              <a:r>
                <a:rPr lang="ru-RU" sz="2400" dirty="0" smtClean="0">
                  <a:solidFill>
                    <a:schemeClr val="bg1"/>
                  </a:solidFill>
                </a:rPr>
                <a:t>(и, возможно, вводим дату розлива)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 шагам с </a:t>
            </a:r>
            <a:r>
              <a:rPr lang="en-US" dirty="0" smtClean="0"/>
              <a:t>Mobile SMARTS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1690688"/>
            <a:ext cx="3615953" cy="516731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Выгружаем в </a:t>
            </a:r>
            <a:r>
              <a:rPr lang="en-US" sz="3200" dirty="0" smtClean="0"/>
              <a:t>Mobile SMARTS </a:t>
            </a:r>
            <a:r>
              <a:rPr lang="ru-RU" sz="3200" dirty="0" smtClean="0"/>
              <a:t>номенклатуру и все имеющиеся данные форм </a:t>
            </a:r>
          </a:p>
          <a:p>
            <a:pPr algn="ctr"/>
            <a:r>
              <a:rPr lang="ru-RU" sz="3200" dirty="0" smtClean="0"/>
              <a:t>А и Б</a:t>
            </a:r>
            <a:endParaRPr lang="ru-RU" sz="3200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3577040" y="3447475"/>
            <a:ext cx="816347" cy="1384300"/>
          </a:xfrm>
          <a:prstGeom prst="rightArrow">
            <a:avLst>
              <a:gd name="adj1" fmla="val 50000"/>
              <a:gd name="adj2" fmla="val 88425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/>
          </a:p>
        </p:txBody>
      </p:sp>
      <p:sp>
        <p:nvSpPr>
          <p:cNvPr id="8" name="Прямоугольник 7"/>
          <p:cNvSpPr/>
          <p:nvPr/>
        </p:nvSpPr>
        <p:spPr>
          <a:xfrm>
            <a:off x="8153400" y="1683151"/>
            <a:ext cx="4038600" cy="51748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 algn="ctr"/>
            <a:r>
              <a:rPr lang="ru-RU" sz="3200" dirty="0" smtClean="0">
                <a:solidFill>
                  <a:schemeClr val="bg1"/>
                </a:solidFill>
              </a:rPr>
              <a:t>Получаем готовую таблицу всех данных для передачи в ЕГАИС</a:t>
            </a:r>
          </a:p>
          <a:p>
            <a:pPr marL="266700" algn="ctr"/>
            <a:endParaRPr lang="ru-RU" sz="3200" dirty="0" smtClean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2" t="34642" r="5084" b="38569"/>
          <a:stretch/>
        </p:blipFill>
        <p:spPr>
          <a:xfrm>
            <a:off x="8125373" y="3448914"/>
            <a:ext cx="816347" cy="1384300"/>
          </a:xfrm>
          <a:custGeom>
            <a:avLst/>
            <a:gdLst>
              <a:gd name="connsiteX0" fmla="*/ 94492 w 816347"/>
              <a:gd name="connsiteY0" fmla="*/ 0 h 1384300"/>
              <a:gd name="connsiteX1" fmla="*/ 816347 w 816347"/>
              <a:gd name="connsiteY1" fmla="*/ 692150 h 1384300"/>
              <a:gd name="connsiteX2" fmla="*/ 94492 w 816347"/>
              <a:gd name="connsiteY2" fmla="*/ 1384300 h 1384300"/>
              <a:gd name="connsiteX3" fmla="*/ 94492 w 816347"/>
              <a:gd name="connsiteY3" fmla="*/ 1038225 h 1384300"/>
              <a:gd name="connsiteX4" fmla="*/ 0 w 816347"/>
              <a:gd name="connsiteY4" fmla="*/ 1038225 h 1384300"/>
              <a:gd name="connsiteX5" fmla="*/ 0 w 816347"/>
              <a:gd name="connsiteY5" fmla="*/ 346075 h 1384300"/>
              <a:gd name="connsiteX6" fmla="*/ 94492 w 816347"/>
              <a:gd name="connsiteY6" fmla="*/ 346075 h 138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347" h="1384300">
                <a:moveTo>
                  <a:pt x="94492" y="0"/>
                </a:moveTo>
                <a:lnTo>
                  <a:pt x="816347" y="692150"/>
                </a:lnTo>
                <a:lnTo>
                  <a:pt x="94492" y="1384300"/>
                </a:lnTo>
                <a:lnTo>
                  <a:pt x="94492" y="1038225"/>
                </a:lnTo>
                <a:lnTo>
                  <a:pt x="0" y="1038225"/>
                </a:lnTo>
                <a:lnTo>
                  <a:pt x="0" y="346075"/>
                </a:lnTo>
                <a:lnTo>
                  <a:pt x="94492" y="3460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7523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 l="2000" t="3000" r="2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3567496"/>
            <a:ext cx="361949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Производитель или импортер</a:t>
            </a:r>
          </a:p>
          <a:p>
            <a:pPr algn="ctr">
              <a:spcAft>
                <a:spcPts val="1800"/>
              </a:spcAft>
            </a:pPr>
            <a:r>
              <a:rPr lang="ru-RU" dirty="0" smtClean="0">
                <a:cs typeface="Segoe UI Semibold" panose="020B0702040204020203" pitchFamily="34" charset="0"/>
              </a:rPr>
              <a:t>(через «большой» ЕГАИС)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36408" y="3567496"/>
            <a:ext cx="250897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Оптовый продавец</a:t>
            </a:r>
          </a:p>
          <a:p>
            <a:pPr algn="ctr"/>
            <a:r>
              <a:rPr lang="ru-RU" dirty="0">
                <a:cs typeface="Segoe UI Semibold" panose="020B0702040204020203" pitchFamily="34" charset="0"/>
              </a:rPr>
              <a:t>(через УТМ</a:t>
            </a:r>
            <a:r>
              <a:rPr lang="ru-RU" dirty="0" smtClean="0">
                <a:cs typeface="Segoe UI Semibold" panose="020B0702040204020203" pitchFamily="34" charset="0"/>
              </a:rPr>
              <a:t>)</a:t>
            </a:r>
            <a:endParaRPr lang="ru-RU" dirty="0">
              <a:cs typeface="Segoe UI Semibold" panose="020B07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25173" y="3835400"/>
            <a:ext cx="156893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Магазин</a:t>
            </a:r>
          </a:p>
          <a:p>
            <a:pPr algn="ctr">
              <a:spcAft>
                <a:spcPts val="1800"/>
              </a:spcAft>
            </a:pPr>
            <a:r>
              <a:rPr lang="ru-RU" dirty="0">
                <a:cs typeface="Segoe UI Semibold" panose="020B0702040204020203" pitchFamily="34" charset="0"/>
              </a:rPr>
              <a:t>(через УТМ</a:t>
            </a:r>
            <a:r>
              <a:rPr lang="ru-RU" dirty="0" smtClean="0">
                <a:cs typeface="Segoe UI Semibold" panose="020B0702040204020203" pitchFamily="34" charset="0"/>
              </a:rPr>
              <a:t>)</a:t>
            </a:r>
            <a:endParaRPr lang="ru-RU" dirty="0">
              <a:cs typeface="Segoe UI Semibold" panose="020B0702040204020203" pitchFamily="34" charset="0"/>
            </a:endParaRPr>
          </a:p>
        </p:txBody>
      </p:sp>
      <p:pic>
        <p:nvPicPr>
          <p:cNvPr id="10242" name="Picture 2" descr="http://www.kartoteka.ru/images/eds/fsr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142" y="51357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88794" y="2511724"/>
            <a:ext cx="1041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ЕГАИС</a:t>
            </a:r>
            <a:endParaRPr lang="ru-RU" sz="2400" dirty="0"/>
          </a:p>
        </p:txBody>
      </p:sp>
      <p:cxnSp>
        <p:nvCxnSpPr>
          <p:cNvPr id="11" name="Скругленная соединительная линия 10"/>
          <p:cNvCxnSpPr>
            <a:stCxn id="7" idx="0"/>
          </p:cNvCxnSpPr>
          <p:nvPr/>
        </p:nvCxnSpPr>
        <p:spPr>
          <a:xfrm rot="5400000" flipH="1" flipV="1">
            <a:off x="7231703" y="1142059"/>
            <a:ext cx="1884629" cy="2966247"/>
          </a:xfrm>
          <a:prstGeom prst="curvedConnector2">
            <a:avLst/>
          </a:prstGeom>
          <a:ln w="190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кругленная соединительная линия 13"/>
          <p:cNvCxnSpPr>
            <a:stCxn id="8" idx="1"/>
          </p:cNvCxnSpPr>
          <p:nvPr/>
        </p:nvCxnSpPr>
        <p:spPr>
          <a:xfrm rot="10800000">
            <a:off x="9657141" y="2261490"/>
            <a:ext cx="168032" cy="2012492"/>
          </a:xfrm>
          <a:prstGeom prst="curvedConnector2">
            <a:avLst/>
          </a:prstGeom>
          <a:ln w="190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2" name="Picture 2" descr="http://coloradocdltesting.com/wp-content/uploads/2013/04/stock-photo-3084767-red-commercial-truc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" t="31769" r="6859" b="30046"/>
          <a:stretch/>
        </p:blipFill>
        <p:spPr bwMode="auto">
          <a:xfrm flipH="1">
            <a:off x="1295398" y="4882829"/>
            <a:ext cx="3162301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Скругленная соединительная линия 15"/>
          <p:cNvCxnSpPr>
            <a:stCxn id="6" idx="0"/>
            <a:endCxn id="10242" idx="1"/>
          </p:cNvCxnSpPr>
          <p:nvPr/>
        </p:nvCxnSpPr>
        <p:spPr>
          <a:xfrm rot="5400000" flipH="1" flipV="1">
            <a:off x="5101837" y="-987809"/>
            <a:ext cx="2101418" cy="7009192"/>
          </a:xfrm>
          <a:prstGeom prst="curvedConnector2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881" y="1924613"/>
            <a:ext cx="1006966" cy="1423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4" name="Picture 4" descr="http://www.maklogistics.lt/en/img/small_truck_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817116"/>
            <a:ext cx="1241427" cy="67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Скругленная соединительная линия 29"/>
          <p:cNvCxnSpPr>
            <a:stCxn id="7" idx="0"/>
          </p:cNvCxnSpPr>
          <p:nvPr/>
        </p:nvCxnSpPr>
        <p:spPr>
          <a:xfrm rot="5400000" flipH="1" flipV="1">
            <a:off x="7428410" y="1338766"/>
            <a:ext cx="1491215" cy="2966247"/>
          </a:xfrm>
          <a:prstGeom prst="curvedConnector2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7069" y="2030657"/>
            <a:ext cx="1006966" cy="1423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774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7.40741E-7 C 0.12318 -0.10417 0.27227 -0.15949 0.31211 -0.16968 C 0.3694 -0.17431 0.4612 -0.19329 0.51354 -0.18727 " pathEditMode="relative" rAng="0" ptsTypes="A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73" y="-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32344 -0.0037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7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354 -0.18727 C 0.49583 -0.18843 0.48724 -0.14074 0.41419 -0.10625 C 0.31315 -0.03866 0.31992 -0.03218 0.29961 0.03773 " pathEditMode="relative" rAng="0" ptsTypes="A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03" y="1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C -0.00781 -0.01481 0.02123 -0.07454 0.08412 -0.11227 C 0.12227 -0.12014 0.11732 -0.13264 0.16953 -0.12731 " pathEditMode="relative" rAng="0" ptsTypes="AAA">
                                      <p:cBhvr>
                                        <p:cTn id="5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0.31927 -0.003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083 -0.13496 C 0.15339 -0.13634 0.15729 -0.05 0.16003 0.03634 C 0.16055 0.10555 0.15234 0.13287 0.14258 0.20116 " pathEditMode="relative" rAng="0" ptsTypes="AAA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</a:t>
            </a:r>
            <a:endParaRPr lang="ru-RU" dirty="0"/>
          </a:p>
        </p:txBody>
      </p:sp>
      <p:pic>
        <p:nvPicPr>
          <p:cNvPr id="1026" name="Picture 2" descr="Нордстро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196980"/>
            <a:ext cx="1752600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8200" y="2061694"/>
            <a:ext cx="82530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111111"/>
                </a:solidFill>
              </a:rPr>
              <a:t>Около миллиона бутылок.  Сбор </a:t>
            </a:r>
            <a:r>
              <a:rPr lang="ru-RU" dirty="0">
                <a:solidFill>
                  <a:srgbClr val="111111"/>
                </a:solidFill>
              </a:rPr>
              <a:t>начальных остатков занял</a:t>
            </a:r>
            <a:r>
              <a:rPr lang="ru-RU" b="1" dirty="0">
                <a:solidFill>
                  <a:srgbClr val="111111"/>
                </a:solidFill>
              </a:rPr>
              <a:t> 12 дней</a:t>
            </a:r>
            <a:r>
              <a:rPr lang="ru-RU" dirty="0">
                <a:solidFill>
                  <a:srgbClr val="111111"/>
                </a:solidFill>
              </a:rPr>
              <a:t>. </a:t>
            </a:r>
            <a:endParaRPr lang="ru-RU" dirty="0" smtClean="0">
              <a:solidFill>
                <a:srgbClr val="111111"/>
              </a:solidFill>
            </a:endParaRPr>
          </a:p>
          <a:p>
            <a:pPr>
              <a:lnSpc>
                <a:spcPct val="150000"/>
              </a:lnSpc>
            </a:pPr>
            <a:endParaRPr lang="ru-RU" dirty="0">
              <a:solidFill>
                <a:srgbClr val="111111"/>
              </a:solidFill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111111"/>
                </a:solidFill>
              </a:rPr>
              <a:t>Работа </a:t>
            </a:r>
            <a:r>
              <a:rPr lang="ru-RU" dirty="0">
                <a:solidFill>
                  <a:srgbClr val="111111"/>
                </a:solidFill>
              </a:rPr>
              <a:t>выполнялась в две смены. После того как сотрудники привыкли работать с новым для себя оборудованием и софтом, средняя скорость сканирования составила </a:t>
            </a:r>
            <a:r>
              <a:rPr lang="ru-RU" b="1" dirty="0">
                <a:solidFill>
                  <a:srgbClr val="111111"/>
                </a:solidFill>
              </a:rPr>
              <a:t>550 бутылок в час</a:t>
            </a:r>
            <a:r>
              <a:rPr lang="ru-RU" dirty="0">
                <a:solidFill>
                  <a:srgbClr val="111111"/>
                </a:solidFill>
              </a:rPr>
              <a:t>. </a:t>
            </a:r>
            <a:endParaRPr lang="ru-RU" dirty="0" smtClean="0">
              <a:solidFill>
                <a:srgbClr val="111111"/>
              </a:solidFill>
            </a:endParaRPr>
          </a:p>
          <a:p>
            <a:pPr>
              <a:lnSpc>
                <a:spcPct val="150000"/>
              </a:lnSpc>
            </a:pPr>
            <a:endParaRPr lang="ru-RU" dirty="0">
              <a:solidFill>
                <a:srgbClr val="111111"/>
              </a:solidFill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111111"/>
                </a:solidFill>
              </a:rPr>
              <a:t>В </a:t>
            </a:r>
            <a:r>
              <a:rPr lang="ru-RU" dirty="0">
                <a:solidFill>
                  <a:srgbClr val="111111"/>
                </a:solidFill>
              </a:rPr>
              <a:t>компании остались довольны выбранным решением. И используют его для проведения других операций: приёмки, отгрузки и инвентаризаций. </a:t>
            </a:r>
            <a:endParaRPr lang="ru-RU" dirty="0" smtClean="0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4543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Проектные доработки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sz="2400" dirty="0" smtClean="0"/>
              <a:t>Благодаря наличию у </a:t>
            </a:r>
            <a:r>
              <a:rPr lang="en-US" sz="2400" dirty="0" smtClean="0"/>
              <a:t>Mobile SMARTS </a:t>
            </a:r>
            <a:r>
              <a:rPr lang="ru-RU" sz="2400" dirty="0" smtClean="0"/>
              <a:t>«конструктора» программ, в рамках проектных внедрений за отдельные деньги можно так же:</a:t>
            </a:r>
          </a:p>
          <a:p>
            <a:pPr marL="125730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2000" dirty="0" smtClean="0"/>
              <a:t>Одновременно с постановкой на баланс проверять, все ли есть документы</a:t>
            </a:r>
          </a:p>
          <a:p>
            <a:pPr marL="125730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2000" dirty="0" smtClean="0"/>
              <a:t>Сортировать бутылки с одинаковым кодом АП по коробкам и паллетам</a:t>
            </a:r>
          </a:p>
          <a:p>
            <a:pPr marL="125730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2000" dirty="0" smtClean="0"/>
              <a:t>Актуализировать остатки в разрезе паллет и адресов хранения</a:t>
            </a:r>
          </a:p>
          <a:p>
            <a:pPr marL="125730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2000" dirty="0" smtClean="0"/>
              <a:t>И т.п.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0354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Mobile SMARTS </a:t>
            </a:r>
            <a:r>
              <a:rPr lang="ru-RU" dirty="0"/>
              <a:t>помогает </a:t>
            </a:r>
            <a:r>
              <a:rPr lang="ru-RU" dirty="0" smtClean="0"/>
              <a:t>быстро и точно поставить </a:t>
            </a:r>
            <a:r>
              <a:rPr lang="ru-RU" dirty="0"/>
              <a:t>остатки </a:t>
            </a:r>
            <a:r>
              <a:rPr lang="ru-RU" dirty="0" smtClean="0"/>
              <a:t>алкоголя на баланс ЕГАИС.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717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Проверка входящей поставки алкоголя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Согласно постановлению Правительства № 1459 "О функционировании единой государственной автоматизированной информационной системы учета объема производства и оборота этилового спирта, алкогольной и спиртосодержащей продукции".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810250" y="984455"/>
            <a:ext cx="4762500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</a:rPr>
              <a:t>для складов и магазинов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63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Проверка входящей поставки </a:t>
            </a:r>
            <a:r>
              <a:rPr lang="ru-RU" dirty="0" smtClean="0"/>
              <a:t>алкоголя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По закону необходимо проверять все входящие поставки алкогольной продукции и отчитаться в ЕГАИС о принятии.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Это необходимо делать и магазинам, </a:t>
            </a:r>
            <a:r>
              <a:rPr lang="ru-RU" dirty="0"/>
              <a:t>и ресторанам</a:t>
            </a:r>
            <a:r>
              <a:rPr lang="ru-RU" dirty="0" smtClean="0"/>
              <a:t>, и оптовикам вне зависимости от размера предприятия*.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5776853"/>
            <a:ext cx="6971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</a:rPr>
              <a:t>* исключение только для очень мелких населенных пунктов.</a:t>
            </a:r>
            <a:endParaRPr lang="ru-RU" sz="2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03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203200" y="5029200"/>
            <a:ext cx="11734800" cy="1679919"/>
          </a:xfrm>
          <a:custGeom>
            <a:avLst/>
            <a:gdLst>
              <a:gd name="connsiteX0" fmla="*/ 382948 w 3078718"/>
              <a:gd name="connsiteY0" fmla="*/ 330995 h 1431251"/>
              <a:gd name="connsiteX1" fmla="*/ 205148 w 3078718"/>
              <a:gd name="connsiteY1" fmla="*/ 559595 h 1431251"/>
              <a:gd name="connsiteX2" fmla="*/ 1119548 w 3078718"/>
              <a:gd name="connsiteY2" fmla="*/ 1423195 h 1431251"/>
              <a:gd name="connsiteX3" fmla="*/ 3037248 w 3078718"/>
              <a:gd name="connsiteY3" fmla="*/ 940595 h 1431251"/>
              <a:gd name="connsiteX4" fmla="*/ 2262548 w 3078718"/>
              <a:gd name="connsiteY4" fmla="*/ 102395 h 1431251"/>
              <a:gd name="connsiteX5" fmla="*/ 255948 w 3078718"/>
              <a:gd name="connsiteY5" fmla="*/ 76995 h 1431251"/>
              <a:gd name="connsiteX6" fmla="*/ 27348 w 3078718"/>
              <a:gd name="connsiteY6" fmla="*/ 673895 h 1431251"/>
              <a:gd name="connsiteX7" fmla="*/ 27348 w 3078718"/>
              <a:gd name="connsiteY7" fmla="*/ 673895 h 1431251"/>
              <a:gd name="connsiteX8" fmla="*/ 40048 w 3078718"/>
              <a:gd name="connsiteY8" fmla="*/ 724695 h 1431251"/>
              <a:gd name="connsiteX0" fmla="*/ 528114 w 3223884"/>
              <a:gd name="connsiteY0" fmla="*/ 373292 h 1473548"/>
              <a:gd name="connsiteX1" fmla="*/ 350314 w 3223884"/>
              <a:gd name="connsiteY1" fmla="*/ 601892 h 1473548"/>
              <a:gd name="connsiteX2" fmla="*/ 1264714 w 3223884"/>
              <a:gd name="connsiteY2" fmla="*/ 1465492 h 1473548"/>
              <a:gd name="connsiteX3" fmla="*/ 3182414 w 3223884"/>
              <a:gd name="connsiteY3" fmla="*/ 982892 h 1473548"/>
              <a:gd name="connsiteX4" fmla="*/ 2407714 w 3223884"/>
              <a:gd name="connsiteY4" fmla="*/ 144692 h 1473548"/>
              <a:gd name="connsiteX5" fmla="*/ 401114 w 3223884"/>
              <a:gd name="connsiteY5" fmla="*/ 119292 h 1473548"/>
              <a:gd name="connsiteX6" fmla="*/ 172514 w 3223884"/>
              <a:gd name="connsiteY6" fmla="*/ 716192 h 1473548"/>
              <a:gd name="connsiteX7" fmla="*/ 172514 w 3223884"/>
              <a:gd name="connsiteY7" fmla="*/ 716192 h 1473548"/>
              <a:gd name="connsiteX8" fmla="*/ 185214 w 3223884"/>
              <a:gd name="connsiteY8" fmla="*/ 766992 h 1473548"/>
              <a:gd name="connsiteX0" fmla="*/ 528114 w 3322564"/>
              <a:gd name="connsiteY0" fmla="*/ 373292 h 1488158"/>
              <a:gd name="connsiteX1" fmla="*/ 350314 w 3322564"/>
              <a:gd name="connsiteY1" fmla="*/ 601892 h 1488158"/>
              <a:gd name="connsiteX2" fmla="*/ 1264714 w 3322564"/>
              <a:gd name="connsiteY2" fmla="*/ 1465492 h 1488158"/>
              <a:gd name="connsiteX3" fmla="*/ 3182414 w 3322564"/>
              <a:gd name="connsiteY3" fmla="*/ 982892 h 1488158"/>
              <a:gd name="connsiteX4" fmla="*/ 2407714 w 3322564"/>
              <a:gd name="connsiteY4" fmla="*/ 144692 h 1488158"/>
              <a:gd name="connsiteX5" fmla="*/ 401114 w 3322564"/>
              <a:gd name="connsiteY5" fmla="*/ 119292 h 1488158"/>
              <a:gd name="connsiteX6" fmla="*/ 172514 w 3322564"/>
              <a:gd name="connsiteY6" fmla="*/ 716192 h 1488158"/>
              <a:gd name="connsiteX7" fmla="*/ 172514 w 3322564"/>
              <a:gd name="connsiteY7" fmla="*/ 716192 h 1488158"/>
              <a:gd name="connsiteX8" fmla="*/ 185214 w 3322564"/>
              <a:gd name="connsiteY8" fmla="*/ 766992 h 1488158"/>
              <a:gd name="connsiteX0" fmla="*/ 528114 w 3322564"/>
              <a:gd name="connsiteY0" fmla="*/ 373292 h 1514118"/>
              <a:gd name="connsiteX1" fmla="*/ 350314 w 3322564"/>
              <a:gd name="connsiteY1" fmla="*/ 601892 h 1514118"/>
              <a:gd name="connsiteX2" fmla="*/ 1264714 w 3322564"/>
              <a:gd name="connsiteY2" fmla="*/ 1465492 h 1514118"/>
              <a:gd name="connsiteX3" fmla="*/ 3182414 w 3322564"/>
              <a:gd name="connsiteY3" fmla="*/ 982892 h 1514118"/>
              <a:gd name="connsiteX4" fmla="*/ 2407714 w 3322564"/>
              <a:gd name="connsiteY4" fmla="*/ 144692 h 1514118"/>
              <a:gd name="connsiteX5" fmla="*/ 401114 w 3322564"/>
              <a:gd name="connsiteY5" fmla="*/ 119292 h 1514118"/>
              <a:gd name="connsiteX6" fmla="*/ 172514 w 3322564"/>
              <a:gd name="connsiteY6" fmla="*/ 716192 h 1514118"/>
              <a:gd name="connsiteX7" fmla="*/ 172514 w 3322564"/>
              <a:gd name="connsiteY7" fmla="*/ 716192 h 1514118"/>
              <a:gd name="connsiteX8" fmla="*/ 185214 w 3322564"/>
              <a:gd name="connsiteY8" fmla="*/ 766992 h 1514118"/>
              <a:gd name="connsiteX0" fmla="*/ 528114 w 3372066"/>
              <a:gd name="connsiteY0" fmla="*/ 398024 h 1538850"/>
              <a:gd name="connsiteX1" fmla="*/ 350314 w 3372066"/>
              <a:gd name="connsiteY1" fmla="*/ 626624 h 1538850"/>
              <a:gd name="connsiteX2" fmla="*/ 1264714 w 3372066"/>
              <a:gd name="connsiteY2" fmla="*/ 1490224 h 1538850"/>
              <a:gd name="connsiteX3" fmla="*/ 3182414 w 3372066"/>
              <a:gd name="connsiteY3" fmla="*/ 1007624 h 1538850"/>
              <a:gd name="connsiteX4" fmla="*/ 2407714 w 3372066"/>
              <a:gd name="connsiteY4" fmla="*/ 169424 h 1538850"/>
              <a:gd name="connsiteX5" fmla="*/ 401114 w 3372066"/>
              <a:gd name="connsiteY5" fmla="*/ 144024 h 1538850"/>
              <a:gd name="connsiteX6" fmla="*/ 172514 w 3372066"/>
              <a:gd name="connsiteY6" fmla="*/ 740924 h 1538850"/>
              <a:gd name="connsiteX7" fmla="*/ 172514 w 3372066"/>
              <a:gd name="connsiteY7" fmla="*/ 740924 h 1538850"/>
              <a:gd name="connsiteX8" fmla="*/ 185214 w 3372066"/>
              <a:gd name="connsiteY8" fmla="*/ 791724 h 1538850"/>
              <a:gd name="connsiteX0" fmla="*/ 528114 w 3303014"/>
              <a:gd name="connsiteY0" fmla="*/ 352546 h 1493372"/>
              <a:gd name="connsiteX1" fmla="*/ 350314 w 3303014"/>
              <a:gd name="connsiteY1" fmla="*/ 581146 h 1493372"/>
              <a:gd name="connsiteX2" fmla="*/ 1264714 w 3303014"/>
              <a:gd name="connsiteY2" fmla="*/ 1444746 h 1493372"/>
              <a:gd name="connsiteX3" fmla="*/ 3182414 w 3303014"/>
              <a:gd name="connsiteY3" fmla="*/ 962146 h 1493372"/>
              <a:gd name="connsiteX4" fmla="*/ 2407714 w 3303014"/>
              <a:gd name="connsiteY4" fmla="*/ 123946 h 1493372"/>
              <a:gd name="connsiteX5" fmla="*/ 401114 w 3303014"/>
              <a:gd name="connsiteY5" fmla="*/ 98546 h 1493372"/>
              <a:gd name="connsiteX6" fmla="*/ 172514 w 3303014"/>
              <a:gd name="connsiteY6" fmla="*/ 695446 h 1493372"/>
              <a:gd name="connsiteX7" fmla="*/ 172514 w 3303014"/>
              <a:gd name="connsiteY7" fmla="*/ 695446 h 1493372"/>
              <a:gd name="connsiteX8" fmla="*/ 185214 w 3303014"/>
              <a:gd name="connsiteY8" fmla="*/ 746246 h 1493372"/>
              <a:gd name="connsiteX0" fmla="*/ 528114 w 3303014"/>
              <a:gd name="connsiteY0" fmla="*/ 352546 h 1493372"/>
              <a:gd name="connsiteX1" fmla="*/ 350314 w 3303014"/>
              <a:gd name="connsiteY1" fmla="*/ 581146 h 1493372"/>
              <a:gd name="connsiteX2" fmla="*/ 1264714 w 3303014"/>
              <a:gd name="connsiteY2" fmla="*/ 1444746 h 1493372"/>
              <a:gd name="connsiteX3" fmla="*/ 3182414 w 3303014"/>
              <a:gd name="connsiteY3" fmla="*/ 962146 h 1493372"/>
              <a:gd name="connsiteX4" fmla="*/ 2407714 w 3303014"/>
              <a:gd name="connsiteY4" fmla="*/ 123946 h 1493372"/>
              <a:gd name="connsiteX5" fmla="*/ 401114 w 3303014"/>
              <a:gd name="connsiteY5" fmla="*/ 98546 h 1493372"/>
              <a:gd name="connsiteX6" fmla="*/ 172514 w 3303014"/>
              <a:gd name="connsiteY6" fmla="*/ 695446 h 1493372"/>
              <a:gd name="connsiteX7" fmla="*/ 172514 w 3303014"/>
              <a:gd name="connsiteY7" fmla="*/ 695446 h 1493372"/>
              <a:gd name="connsiteX8" fmla="*/ 185214 w 3303014"/>
              <a:gd name="connsiteY8" fmla="*/ 746246 h 1493372"/>
              <a:gd name="connsiteX0" fmla="*/ 528114 w 3303014"/>
              <a:gd name="connsiteY0" fmla="*/ 352546 h 1467412"/>
              <a:gd name="connsiteX1" fmla="*/ 286814 w 3303014"/>
              <a:gd name="connsiteY1" fmla="*/ 581146 h 1467412"/>
              <a:gd name="connsiteX2" fmla="*/ 1264714 w 3303014"/>
              <a:gd name="connsiteY2" fmla="*/ 1444746 h 1467412"/>
              <a:gd name="connsiteX3" fmla="*/ 3182414 w 3303014"/>
              <a:gd name="connsiteY3" fmla="*/ 962146 h 1467412"/>
              <a:gd name="connsiteX4" fmla="*/ 2407714 w 3303014"/>
              <a:gd name="connsiteY4" fmla="*/ 123946 h 1467412"/>
              <a:gd name="connsiteX5" fmla="*/ 401114 w 3303014"/>
              <a:gd name="connsiteY5" fmla="*/ 98546 h 1467412"/>
              <a:gd name="connsiteX6" fmla="*/ 172514 w 3303014"/>
              <a:gd name="connsiteY6" fmla="*/ 695446 h 1467412"/>
              <a:gd name="connsiteX7" fmla="*/ 172514 w 3303014"/>
              <a:gd name="connsiteY7" fmla="*/ 695446 h 1467412"/>
              <a:gd name="connsiteX8" fmla="*/ 185214 w 3303014"/>
              <a:gd name="connsiteY8" fmla="*/ 746246 h 1467412"/>
              <a:gd name="connsiteX0" fmla="*/ 528114 w 3214080"/>
              <a:gd name="connsiteY0" fmla="*/ 352546 h 1289805"/>
              <a:gd name="connsiteX1" fmla="*/ 286814 w 3214080"/>
              <a:gd name="connsiteY1" fmla="*/ 581146 h 1289805"/>
              <a:gd name="connsiteX2" fmla="*/ 1277414 w 3214080"/>
              <a:gd name="connsiteY2" fmla="*/ 1277145 h 1289805"/>
              <a:gd name="connsiteX3" fmla="*/ 3182414 w 3214080"/>
              <a:gd name="connsiteY3" fmla="*/ 962146 h 1289805"/>
              <a:gd name="connsiteX4" fmla="*/ 2407714 w 3214080"/>
              <a:gd name="connsiteY4" fmla="*/ 123946 h 1289805"/>
              <a:gd name="connsiteX5" fmla="*/ 401114 w 3214080"/>
              <a:gd name="connsiteY5" fmla="*/ 98546 h 1289805"/>
              <a:gd name="connsiteX6" fmla="*/ 172514 w 3214080"/>
              <a:gd name="connsiteY6" fmla="*/ 695446 h 1289805"/>
              <a:gd name="connsiteX7" fmla="*/ 172514 w 3214080"/>
              <a:gd name="connsiteY7" fmla="*/ 695446 h 1289805"/>
              <a:gd name="connsiteX8" fmla="*/ 185214 w 3214080"/>
              <a:gd name="connsiteY8" fmla="*/ 746246 h 1289805"/>
              <a:gd name="connsiteX0" fmla="*/ 528114 w 3214080"/>
              <a:gd name="connsiteY0" fmla="*/ 352546 h 1300119"/>
              <a:gd name="connsiteX1" fmla="*/ 286814 w 3214080"/>
              <a:gd name="connsiteY1" fmla="*/ 581146 h 1300119"/>
              <a:gd name="connsiteX2" fmla="*/ 1277414 w 3214080"/>
              <a:gd name="connsiteY2" fmla="*/ 1277145 h 1300119"/>
              <a:gd name="connsiteX3" fmla="*/ 3182414 w 3214080"/>
              <a:gd name="connsiteY3" fmla="*/ 962146 h 1300119"/>
              <a:gd name="connsiteX4" fmla="*/ 2407714 w 3214080"/>
              <a:gd name="connsiteY4" fmla="*/ 123946 h 1300119"/>
              <a:gd name="connsiteX5" fmla="*/ 401114 w 3214080"/>
              <a:gd name="connsiteY5" fmla="*/ 98546 h 1300119"/>
              <a:gd name="connsiteX6" fmla="*/ 172514 w 3214080"/>
              <a:gd name="connsiteY6" fmla="*/ 695446 h 1300119"/>
              <a:gd name="connsiteX7" fmla="*/ 172514 w 3214080"/>
              <a:gd name="connsiteY7" fmla="*/ 695446 h 1300119"/>
              <a:gd name="connsiteX8" fmla="*/ 185214 w 3214080"/>
              <a:gd name="connsiteY8" fmla="*/ 746246 h 1300119"/>
              <a:gd name="connsiteX0" fmla="*/ 528114 w 3221793"/>
              <a:gd name="connsiteY0" fmla="*/ 352546 h 1261163"/>
              <a:gd name="connsiteX1" fmla="*/ 286814 w 3221793"/>
              <a:gd name="connsiteY1" fmla="*/ 581146 h 1261163"/>
              <a:gd name="connsiteX2" fmla="*/ 1112314 w 3221793"/>
              <a:gd name="connsiteY2" fmla="*/ 1235245 h 1261163"/>
              <a:gd name="connsiteX3" fmla="*/ 3182414 w 3221793"/>
              <a:gd name="connsiteY3" fmla="*/ 962146 h 1261163"/>
              <a:gd name="connsiteX4" fmla="*/ 2407714 w 3221793"/>
              <a:gd name="connsiteY4" fmla="*/ 123946 h 1261163"/>
              <a:gd name="connsiteX5" fmla="*/ 401114 w 3221793"/>
              <a:gd name="connsiteY5" fmla="*/ 98546 h 1261163"/>
              <a:gd name="connsiteX6" fmla="*/ 172514 w 3221793"/>
              <a:gd name="connsiteY6" fmla="*/ 695446 h 1261163"/>
              <a:gd name="connsiteX7" fmla="*/ 172514 w 3221793"/>
              <a:gd name="connsiteY7" fmla="*/ 695446 h 1261163"/>
              <a:gd name="connsiteX8" fmla="*/ 185214 w 3221793"/>
              <a:gd name="connsiteY8" fmla="*/ 746246 h 1261163"/>
              <a:gd name="connsiteX0" fmla="*/ 528114 w 3221793"/>
              <a:gd name="connsiteY0" fmla="*/ 352546 h 1239123"/>
              <a:gd name="connsiteX1" fmla="*/ 274114 w 3221793"/>
              <a:gd name="connsiteY1" fmla="*/ 801122 h 1239123"/>
              <a:gd name="connsiteX2" fmla="*/ 1112314 w 3221793"/>
              <a:gd name="connsiteY2" fmla="*/ 1235245 h 1239123"/>
              <a:gd name="connsiteX3" fmla="*/ 3182414 w 3221793"/>
              <a:gd name="connsiteY3" fmla="*/ 962146 h 1239123"/>
              <a:gd name="connsiteX4" fmla="*/ 2407714 w 3221793"/>
              <a:gd name="connsiteY4" fmla="*/ 123946 h 1239123"/>
              <a:gd name="connsiteX5" fmla="*/ 401114 w 3221793"/>
              <a:gd name="connsiteY5" fmla="*/ 98546 h 1239123"/>
              <a:gd name="connsiteX6" fmla="*/ 172514 w 3221793"/>
              <a:gd name="connsiteY6" fmla="*/ 695446 h 1239123"/>
              <a:gd name="connsiteX7" fmla="*/ 172514 w 3221793"/>
              <a:gd name="connsiteY7" fmla="*/ 695446 h 1239123"/>
              <a:gd name="connsiteX8" fmla="*/ 185214 w 3221793"/>
              <a:gd name="connsiteY8" fmla="*/ 746246 h 1239123"/>
              <a:gd name="connsiteX0" fmla="*/ 607541 w 3313102"/>
              <a:gd name="connsiteY0" fmla="*/ 287789 h 1174366"/>
              <a:gd name="connsiteX1" fmla="*/ 353541 w 3313102"/>
              <a:gd name="connsiteY1" fmla="*/ 736365 h 1174366"/>
              <a:gd name="connsiteX2" fmla="*/ 1191741 w 3313102"/>
              <a:gd name="connsiteY2" fmla="*/ 1170488 h 1174366"/>
              <a:gd name="connsiteX3" fmla="*/ 3261841 w 3313102"/>
              <a:gd name="connsiteY3" fmla="*/ 897389 h 1174366"/>
              <a:gd name="connsiteX4" fmla="*/ 2487141 w 3313102"/>
              <a:gd name="connsiteY4" fmla="*/ 59189 h 1174366"/>
              <a:gd name="connsiteX5" fmla="*/ 353541 w 3313102"/>
              <a:gd name="connsiteY5" fmla="*/ 201390 h 1174366"/>
              <a:gd name="connsiteX6" fmla="*/ 251941 w 3313102"/>
              <a:gd name="connsiteY6" fmla="*/ 630689 h 1174366"/>
              <a:gd name="connsiteX7" fmla="*/ 251941 w 3313102"/>
              <a:gd name="connsiteY7" fmla="*/ 630689 h 1174366"/>
              <a:gd name="connsiteX8" fmla="*/ 264641 w 3313102"/>
              <a:gd name="connsiteY8" fmla="*/ 681489 h 1174366"/>
              <a:gd name="connsiteX0" fmla="*/ 607541 w 3313102"/>
              <a:gd name="connsiteY0" fmla="*/ 287789 h 1174366"/>
              <a:gd name="connsiteX1" fmla="*/ 353541 w 3313102"/>
              <a:gd name="connsiteY1" fmla="*/ 736365 h 1174366"/>
              <a:gd name="connsiteX2" fmla="*/ 1191741 w 3313102"/>
              <a:gd name="connsiteY2" fmla="*/ 1170488 h 1174366"/>
              <a:gd name="connsiteX3" fmla="*/ 3261841 w 3313102"/>
              <a:gd name="connsiteY3" fmla="*/ 897389 h 1174366"/>
              <a:gd name="connsiteX4" fmla="*/ 2487141 w 3313102"/>
              <a:gd name="connsiteY4" fmla="*/ 59189 h 1174366"/>
              <a:gd name="connsiteX5" fmla="*/ 353541 w 3313102"/>
              <a:gd name="connsiteY5" fmla="*/ 201390 h 1174366"/>
              <a:gd name="connsiteX6" fmla="*/ 251941 w 3313102"/>
              <a:gd name="connsiteY6" fmla="*/ 630689 h 1174366"/>
              <a:gd name="connsiteX7" fmla="*/ 251941 w 3313102"/>
              <a:gd name="connsiteY7" fmla="*/ 630689 h 1174366"/>
              <a:gd name="connsiteX8" fmla="*/ 239241 w 3313102"/>
              <a:gd name="connsiteY8" fmla="*/ 1006216 h 1174366"/>
              <a:gd name="connsiteX0" fmla="*/ 608073 w 3313634"/>
              <a:gd name="connsiteY0" fmla="*/ 287789 h 1174366"/>
              <a:gd name="connsiteX1" fmla="*/ 354073 w 3313634"/>
              <a:gd name="connsiteY1" fmla="*/ 736365 h 1174366"/>
              <a:gd name="connsiteX2" fmla="*/ 1192273 w 3313634"/>
              <a:gd name="connsiteY2" fmla="*/ 1170488 h 1174366"/>
              <a:gd name="connsiteX3" fmla="*/ 3262373 w 3313634"/>
              <a:gd name="connsiteY3" fmla="*/ 897389 h 1174366"/>
              <a:gd name="connsiteX4" fmla="*/ 2487673 w 3313634"/>
              <a:gd name="connsiteY4" fmla="*/ 59189 h 1174366"/>
              <a:gd name="connsiteX5" fmla="*/ 354073 w 3313634"/>
              <a:gd name="connsiteY5" fmla="*/ 201390 h 1174366"/>
              <a:gd name="connsiteX6" fmla="*/ 252473 w 3313634"/>
              <a:gd name="connsiteY6" fmla="*/ 630689 h 1174366"/>
              <a:gd name="connsiteX7" fmla="*/ 265173 w 3313634"/>
              <a:gd name="connsiteY7" fmla="*/ 882090 h 1174366"/>
              <a:gd name="connsiteX8" fmla="*/ 239773 w 3313634"/>
              <a:gd name="connsiteY8" fmla="*/ 1006216 h 1174366"/>
              <a:gd name="connsiteX0" fmla="*/ 544557 w 3250118"/>
              <a:gd name="connsiteY0" fmla="*/ 270195 h 1156772"/>
              <a:gd name="connsiteX1" fmla="*/ 290557 w 3250118"/>
              <a:gd name="connsiteY1" fmla="*/ 718771 h 1156772"/>
              <a:gd name="connsiteX2" fmla="*/ 1128757 w 3250118"/>
              <a:gd name="connsiteY2" fmla="*/ 1152894 h 1156772"/>
              <a:gd name="connsiteX3" fmla="*/ 3198857 w 3250118"/>
              <a:gd name="connsiteY3" fmla="*/ 879795 h 1156772"/>
              <a:gd name="connsiteX4" fmla="*/ 2424157 w 3250118"/>
              <a:gd name="connsiteY4" fmla="*/ 41595 h 1156772"/>
              <a:gd name="connsiteX5" fmla="*/ 290557 w 3250118"/>
              <a:gd name="connsiteY5" fmla="*/ 183796 h 1156772"/>
              <a:gd name="connsiteX6" fmla="*/ 11157 w 3250118"/>
              <a:gd name="connsiteY6" fmla="*/ 675945 h 1156772"/>
              <a:gd name="connsiteX7" fmla="*/ 201657 w 3250118"/>
              <a:gd name="connsiteY7" fmla="*/ 864496 h 1156772"/>
              <a:gd name="connsiteX8" fmla="*/ 176257 w 3250118"/>
              <a:gd name="connsiteY8" fmla="*/ 988622 h 1156772"/>
              <a:gd name="connsiteX0" fmla="*/ 542709 w 3248270"/>
              <a:gd name="connsiteY0" fmla="*/ 270195 h 1156772"/>
              <a:gd name="connsiteX1" fmla="*/ 288709 w 3248270"/>
              <a:gd name="connsiteY1" fmla="*/ 718771 h 1156772"/>
              <a:gd name="connsiteX2" fmla="*/ 1126909 w 3248270"/>
              <a:gd name="connsiteY2" fmla="*/ 1152894 h 1156772"/>
              <a:gd name="connsiteX3" fmla="*/ 3197009 w 3248270"/>
              <a:gd name="connsiteY3" fmla="*/ 879795 h 1156772"/>
              <a:gd name="connsiteX4" fmla="*/ 2422309 w 3248270"/>
              <a:gd name="connsiteY4" fmla="*/ 41595 h 1156772"/>
              <a:gd name="connsiteX5" fmla="*/ 288709 w 3248270"/>
              <a:gd name="connsiteY5" fmla="*/ 183796 h 1156772"/>
              <a:gd name="connsiteX6" fmla="*/ 9309 w 3248270"/>
              <a:gd name="connsiteY6" fmla="*/ 675945 h 1156772"/>
              <a:gd name="connsiteX7" fmla="*/ 174409 w 3248270"/>
              <a:gd name="connsiteY7" fmla="*/ 988622 h 1156772"/>
              <a:gd name="connsiteX0" fmla="*/ 542709 w 3248270"/>
              <a:gd name="connsiteY0" fmla="*/ 270195 h 1156772"/>
              <a:gd name="connsiteX1" fmla="*/ 288709 w 3248270"/>
              <a:gd name="connsiteY1" fmla="*/ 718771 h 1156772"/>
              <a:gd name="connsiteX2" fmla="*/ 1126909 w 3248270"/>
              <a:gd name="connsiteY2" fmla="*/ 1152894 h 1156772"/>
              <a:gd name="connsiteX3" fmla="*/ 3197009 w 3248270"/>
              <a:gd name="connsiteY3" fmla="*/ 879795 h 1156772"/>
              <a:gd name="connsiteX4" fmla="*/ 2422309 w 3248270"/>
              <a:gd name="connsiteY4" fmla="*/ 41595 h 1156772"/>
              <a:gd name="connsiteX5" fmla="*/ 288709 w 3248270"/>
              <a:gd name="connsiteY5" fmla="*/ 183796 h 1156772"/>
              <a:gd name="connsiteX6" fmla="*/ 9309 w 3248270"/>
              <a:gd name="connsiteY6" fmla="*/ 675945 h 1156772"/>
              <a:gd name="connsiteX0" fmla="*/ 615548 w 3321109"/>
              <a:gd name="connsiteY0" fmla="*/ 270195 h 1156772"/>
              <a:gd name="connsiteX1" fmla="*/ 361548 w 3321109"/>
              <a:gd name="connsiteY1" fmla="*/ 718771 h 1156772"/>
              <a:gd name="connsiteX2" fmla="*/ 1199748 w 3321109"/>
              <a:gd name="connsiteY2" fmla="*/ 1152894 h 1156772"/>
              <a:gd name="connsiteX3" fmla="*/ 3269848 w 3321109"/>
              <a:gd name="connsiteY3" fmla="*/ 879795 h 1156772"/>
              <a:gd name="connsiteX4" fmla="*/ 2495148 w 3321109"/>
              <a:gd name="connsiteY4" fmla="*/ 41595 h 1156772"/>
              <a:gd name="connsiteX5" fmla="*/ 361548 w 3321109"/>
              <a:gd name="connsiteY5" fmla="*/ 183796 h 1156772"/>
              <a:gd name="connsiteX6" fmla="*/ 82148 w 3321109"/>
              <a:gd name="connsiteY6" fmla="*/ 675945 h 1156772"/>
              <a:gd name="connsiteX0" fmla="*/ 479379 w 3184940"/>
              <a:gd name="connsiteY0" fmla="*/ 269450 h 1156027"/>
              <a:gd name="connsiteX1" fmla="*/ 225379 w 3184940"/>
              <a:gd name="connsiteY1" fmla="*/ 718026 h 1156027"/>
              <a:gd name="connsiteX2" fmla="*/ 1063579 w 3184940"/>
              <a:gd name="connsiteY2" fmla="*/ 1152149 h 1156027"/>
              <a:gd name="connsiteX3" fmla="*/ 3133679 w 3184940"/>
              <a:gd name="connsiteY3" fmla="*/ 879050 h 1156027"/>
              <a:gd name="connsiteX4" fmla="*/ 2358979 w 3184940"/>
              <a:gd name="connsiteY4" fmla="*/ 40850 h 1156027"/>
              <a:gd name="connsiteX5" fmla="*/ 225379 w 3184940"/>
              <a:gd name="connsiteY5" fmla="*/ 183051 h 1156027"/>
              <a:gd name="connsiteX6" fmla="*/ 161879 w 3184940"/>
              <a:gd name="connsiteY6" fmla="*/ 643775 h 1156027"/>
              <a:gd name="connsiteX0" fmla="*/ 358604 w 3059838"/>
              <a:gd name="connsiteY0" fmla="*/ 283275 h 1169852"/>
              <a:gd name="connsiteX1" fmla="*/ 104604 w 3059838"/>
              <a:gd name="connsiteY1" fmla="*/ 731851 h 1169852"/>
              <a:gd name="connsiteX2" fmla="*/ 942804 w 3059838"/>
              <a:gd name="connsiteY2" fmla="*/ 1165974 h 1169852"/>
              <a:gd name="connsiteX3" fmla="*/ 3012904 w 3059838"/>
              <a:gd name="connsiteY3" fmla="*/ 892875 h 1169852"/>
              <a:gd name="connsiteX4" fmla="*/ 2238204 w 3059838"/>
              <a:gd name="connsiteY4" fmla="*/ 54675 h 1169852"/>
              <a:gd name="connsiteX5" fmla="*/ 523704 w 3059838"/>
              <a:gd name="connsiteY5" fmla="*/ 144501 h 1169852"/>
              <a:gd name="connsiteX6" fmla="*/ 41104 w 3059838"/>
              <a:gd name="connsiteY6" fmla="*/ 657600 h 1169852"/>
              <a:gd name="connsiteX0" fmla="*/ 358604 w 3128222"/>
              <a:gd name="connsiteY0" fmla="*/ 283275 h 1185594"/>
              <a:gd name="connsiteX1" fmla="*/ 104604 w 3128222"/>
              <a:gd name="connsiteY1" fmla="*/ 731851 h 1185594"/>
              <a:gd name="connsiteX2" fmla="*/ 942804 w 3128222"/>
              <a:gd name="connsiteY2" fmla="*/ 1165974 h 1185594"/>
              <a:gd name="connsiteX3" fmla="*/ 3012904 w 3128222"/>
              <a:gd name="connsiteY3" fmla="*/ 892875 h 1185594"/>
              <a:gd name="connsiteX4" fmla="*/ 2238204 w 3128222"/>
              <a:gd name="connsiteY4" fmla="*/ 54675 h 1185594"/>
              <a:gd name="connsiteX5" fmla="*/ 523704 w 3128222"/>
              <a:gd name="connsiteY5" fmla="*/ 144501 h 1185594"/>
              <a:gd name="connsiteX6" fmla="*/ 41104 w 3128222"/>
              <a:gd name="connsiteY6" fmla="*/ 657600 h 118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28222" h="1185594">
                <a:moveTo>
                  <a:pt x="358604" y="283275"/>
                </a:moveTo>
                <a:cubicBezTo>
                  <a:pt x="208320" y="306558"/>
                  <a:pt x="7237" y="584735"/>
                  <a:pt x="104604" y="731851"/>
                </a:cubicBezTo>
                <a:cubicBezTo>
                  <a:pt x="201971" y="878967"/>
                  <a:pt x="458087" y="1139137"/>
                  <a:pt x="942804" y="1165974"/>
                </a:cubicBezTo>
                <a:cubicBezTo>
                  <a:pt x="1427521" y="1192811"/>
                  <a:pt x="2606504" y="1245691"/>
                  <a:pt x="3012904" y="892875"/>
                </a:cubicBezTo>
                <a:cubicBezTo>
                  <a:pt x="3419304" y="540059"/>
                  <a:pt x="2653071" y="179404"/>
                  <a:pt x="2238204" y="54675"/>
                </a:cubicBezTo>
                <a:cubicBezTo>
                  <a:pt x="1823337" y="-70054"/>
                  <a:pt x="889887" y="44014"/>
                  <a:pt x="523704" y="144501"/>
                </a:cubicBezTo>
                <a:cubicBezTo>
                  <a:pt x="157521" y="244988"/>
                  <a:pt x="-104946" y="502512"/>
                  <a:pt x="41104" y="65760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7150" y="2987151"/>
            <a:ext cx="4483100" cy="954107"/>
          </a:xfrm>
          <a:prstGeom prst="rect">
            <a:avLst/>
          </a:prstGeom>
          <a:solidFill>
            <a:srgbClr val="FFFFFF">
              <a:alpha val="81961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533400" indent="-533400"/>
            <a:r>
              <a:rPr lang="ru-RU" sz="2800" dirty="0" smtClean="0">
                <a:solidFill>
                  <a:srgbClr val="C00000"/>
                </a:solidFill>
                <a:latin typeface="Segoe Script" panose="020B0504020000000003" pitchFamily="34" charset="0"/>
              </a:rPr>
              <a:t>Сверяем вот эту информацию</a:t>
            </a:r>
            <a:endParaRPr lang="ru-RU" sz="2800" dirty="0">
              <a:solidFill>
                <a:srgbClr val="C00000"/>
              </a:solidFill>
              <a:latin typeface="Segoe Script" panose="020B0504020000000003" pitchFamily="34" charset="0"/>
            </a:endParaRPr>
          </a:p>
        </p:txBody>
      </p:sp>
      <p:sp>
        <p:nvSpPr>
          <p:cNvPr id="6" name="Полилиния 5"/>
          <p:cNvSpPr/>
          <p:nvPr/>
        </p:nvSpPr>
        <p:spPr>
          <a:xfrm flipV="1">
            <a:off x="4495800" y="3941258"/>
            <a:ext cx="1574800" cy="1087942"/>
          </a:xfrm>
          <a:custGeom>
            <a:avLst/>
            <a:gdLst>
              <a:gd name="connsiteX0" fmla="*/ 0 w 2095500"/>
              <a:gd name="connsiteY0" fmla="*/ 1143000 h 1143000"/>
              <a:gd name="connsiteX1" fmla="*/ 1333500 w 2095500"/>
              <a:gd name="connsiteY1" fmla="*/ 762000 h 1143000"/>
              <a:gd name="connsiteX2" fmla="*/ 2095500 w 2095500"/>
              <a:gd name="connsiteY2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5500" h="1143000">
                <a:moveTo>
                  <a:pt x="0" y="1143000"/>
                </a:moveTo>
                <a:cubicBezTo>
                  <a:pt x="492125" y="1047750"/>
                  <a:pt x="984250" y="952500"/>
                  <a:pt x="1333500" y="762000"/>
                </a:cubicBezTo>
                <a:cubicBezTo>
                  <a:pt x="1682750" y="571500"/>
                  <a:pt x="1889125" y="285750"/>
                  <a:pt x="209550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arrow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ru-RU" sz="360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Script" panose="020B0504020000000003" pitchFamily="34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8331200" y="4406900"/>
            <a:ext cx="2311400" cy="622300"/>
          </a:xfrm>
          <a:custGeom>
            <a:avLst/>
            <a:gdLst>
              <a:gd name="connsiteX0" fmla="*/ 382948 w 3078718"/>
              <a:gd name="connsiteY0" fmla="*/ 330995 h 1431251"/>
              <a:gd name="connsiteX1" fmla="*/ 205148 w 3078718"/>
              <a:gd name="connsiteY1" fmla="*/ 559595 h 1431251"/>
              <a:gd name="connsiteX2" fmla="*/ 1119548 w 3078718"/>
              <a:gd name="connsiteY2" fmla="*/ 1423195 h 1431251"/>
              <a:gd name="connsiteX3" fmla="*/ 3037248 w 3078718"/>
              <a:gd name="connsiteY3" fmla="*/ 940595 h 1431251"/>
              <a:gd name="connsiteX4" fmla="*/ 2262548 w 3078718"/>
              <a:gd name="connsiteY4" fmla="*/ 102395 h 1431251"/>
              <a:gd name="connsiteX5" fmla="*/ 255948 w 3078718"/>
              <a:gd name="connsiteY5" fmla="*/ 76995 h 1431251"/>
              <a:gd name="connsiteX6" fmla="*/ 27348 w 3078718"/>
              <a:gd name="connsiteY6" fmla="*/ 673895 h 1431251"/>
              <a:gd name="connsiteX7" fmla="*/ 27348 w 3078718"/>
              <a:gd name="connsiteY7" fmla="*/ 673895 h 1431251"/>
              <a:gd name="connsiteX8" fmla="*/ 40048 w 3078718"/>
              <a:gd name="connsiteY8" fmla="*/ 724695 h 1431251"/>
              <a:gd name="connsiteX0" fmla="*/ 528114 w 3223884"/>
              <a:gd name="connsiteY0" fmla="*/ 373292 h 1473548"/>
              <a:gd name="connsiteX1" fmla="*/ 350314 w 3223884"/>
              <a:gd name="connsiteY1" fmla="*/ 601892 h 1473548"/>
              <a:gd name="connsiteX2" fmla="*/ 1264714 w 3223884"/>
              <a:gd name="connsiteY2" fmla="*/ 1465492 h 1473548"/>
              <a:gd name="connsiteX3" fmla="*/ 3182414 w 3223884"/>
              <a:gd name="connsiteY3" fmla="*/ 982892 h 1473548"/>
              <a:gd name="connsiteX4" fmla="*/ 2407714 w 3223884"/>
              <a:gd name="connsiteY4" fmla="*/ 144692 h 1473548"/>
              <a:gd name="connsiteX5" fmla="*/ 401114 w 3223884"/>
              <a:gd name="connsiteY5" fmla="*/ 119292 h 1473548"/>
              <a:gd name="connsiteX6" fmla="*/ 172514 w 3223884"/>
              <a:gd name="connsiteY6" fmla="*/ 716192 h 1473548"/>
              <a:gd name="connsiteX7" fmla="*/ 172514 w 3223884"/>
              <a:gd name="connsiteY7" fmla="*/ 716192 h 1473548"/>
              <a:gd name="connsiteX8" fmla="*/ 185214 w 3223884"/>
              <a:gd name="connsiteY8" fmla="*/ 766992 h 1473548"/>
              <a:gd name="connsiteX0" fmla="*/ 528114 w 3322564"/>
              <a:gd name="connsiteY0" fmla="*/ 373292 h 1488158"/>
              <a:gd name="connsiteX1" fmla="*/ 350314 w 3322564"/>
              <a:gd name="connsiteY1" fmla="*/ 601892 h 1488158"/>
              <a:gd name="connsiteX2" fmla="*/ 1264714 w 3322564"/>
              <a:gd name="connsiteY2" fmla="*/ 1465492 h 1488158"/>
              <a:gd name="connsiteX3" fmla="*/ 3182414 w 3322564"/>
              <a:gd name="connsiteY3" fmla="*/ 982892 h 1488158"/>
              <a:gd name="connsiteX4" fmla="*/ 2407714 w 3322564"/>
              <a:gd name="connsiteY4" fmla="*/ 144692 h 1488158"/>
              <a:gd name="connsiteX5" fmla="*/ 401114 w 3322564"/>
              <a:gd name="connsiteY5" fmla="*/ 119292 h 1488158"/>
              <a:gd name="connsiteX6" fmla="*/ 172514 w 3322564"/>
              <a:gd name="connsiteY6" fmla="*/ 716192 h 1488158"/>
              <a:gd name="connsiteX7" fmla="*/ 172514 w 3322564"/>
              <a:gd name="connsiteY7" fmla="*/ 716192 h 1488158"/>
              <a:gd name="connsiteX8" fmla="*/ 185214 w 3322564"/>
              <a:gd name="connsiteY8" fmla="*/ 766992 h 1488158"/>
              <a:gd name="connsiteX0" fmla="*/ 528114 w 3322564"/>
              <a:gd name="connsiteY0" fmla="*/ 373292 h 1514118"/>
              <a:gd name="connsiteX1" fmla="*/ 350314 w 3322564"/>
              <a:gd name="connsiteY1" fmla="*/ 601892 h 1514118"/>
              <a:gd name="connsiteX2" fmla="*/ 1264714 w 3322564"/>
              <a:gd name="connsiteY2" fmla="*/ 1465492 h 1514118"/>
              <a:gd name="connsiteX3" fmla="*/ 3182414 w 3322564"/>
              <a:gd name="connsiteY3" fmla="*/ 982892 h 1514118"/>
              <a:gd name="connsiteX4" fmla="*/ 2407714 w 3322564"/>
              <a:gd name="connsiteY4" fmla="*/ 144692 h 1514118"/>
              <a:gd name="connsiteX5" fmla="*/ 401114 w 3322564"/>
              <a:gd name="connsiteY5" fmla="*/ 119292 h 1514118"/>
              <a:gd name="connsiteX6" fmla="*/ 172514 w 3322564"/>
              <a:gd name="connsiteY6" fmla="*/ 716192 h 1514118"/>
              <a:gd name="connsiteX7" fmla="*/ 172514 w 3322564"/>
              <a:gd name="connsiteY7" fmla="*/ 716192 h 1514118"/>
              <a:gd name="connsiteX8" fmla="*/ 185214 w 3322564"/>
              <a:gd name="connsiteY8" fmla="*/ 766992 h 1514118"/>
              <a:gd name="connsiteX0" fmla="*/ 528114 w 3372066"/>
              <a:gd name="connsiteY0" fmla="*/ 398024 h 1538850"/>
              <a:gd name="connsiteX1" fmla="*/ 350314 w 3372066"/>
              <a:gd name="connsiteY1" fmla="*/ 626624 h 1538850"/>
              <a:gd name="connsiteX2" fmla="*/ 1264714 w 3372066"/>
              <a:gd name="connsiteY2" fmla="*/ 1490224 h 1538850"/>
              <a:gd name="connsiteX3" fmla="*/ 3182414 w 3372066"/>
              <a:gd name="connsiteY3" fmla="*/ 1007624 h 1538850"/>
              <a:gd name="connsiteX4" fmla="*/ 2407714 w 3372066"/>
              <a:gd name="connsiteY4" fmla="*/ 169424 h 1538850"/>
              <a:gd name="connsiteX5" fmla="*/ 401114 w 3372066"/>
              <a:gd name="connsiteY5" fmla="*/ 144024 h 1538850"/>
              <a:gd name="connsiteX6" fmla="*/ 172514 w 3372066"/>
              <a:gd name="connsiteY6" fmla="*/ 740924 h 1538850"/>
              <a:gd name="connsiteX7" fmla="*/ 172514 w 3372066"/>
              <a:gd name="connsiteY7" fmla="*/ 740924 h 1538850"/>
              <a:gd name="connsiteX8" fmla="*/ 185214 w 3372066"/>
              <a:gd name="connsiteY8" fmla="*/ 791724 h 1538850"/>
              <a:gd name="connsiteX0" fmla="*/ 528114 w 3303014"/>
              <a:gd name="connsiteY0" fmla="*/ 352546 h 1493372"/>
              <a:gd name="connsiteX1" fmla="*/ 350314 w 3303014"/>
              <a:gd name="connsiteY1" fmla="*/ 581146 h 1493372"/>
              <a:gd name="connsiteX2" fmla="*/ 1264714 w 3303014"/>
              <a:gd name="connsiteY2" fmla="*/ 1444746 h 1493372"/>
              <a:gd name="connsiteX3" fmla="*/ 3182414 w 3303014"/>
              <a:gd name="connsiteY3" fmla="*/ 962146 h 1493372"/>
              <a:gd name="connsiteX4" fmla="*/ 2407714 w 3303014"/>
              <a:gd name="connsiteY4" fmla="*/ 123946 h 1493372"/>
              <a:gd name="connsiteX5" fmla="*/ 401114 w 3303014"/>
              <a:gd name="connsiteY5" fmla="*/ 98546 h 1493372"/>
              <a:gd name="connsiteX6" fmla="*/ 172514 w 3303014"/>
              <a:gd name="connsiteY6" fmla="*/ 695446 h 1493372"/>
              <a:gd name="connsiteX7" fmla="*/ 172514 w 3303014"/>
              <a:gd name="connsiteY7" fmla="*/ 695446 h 1493372"/>
              <a:gd name="connsiteX8" fmla="*/ 185214 w 3303014"/>
              <a:gd name="connsiteY8" fmla="*/ 746246 h 1493372"/>
              <a:gd name="connsiteX0" fmla="*/ 528114 w 3303014"/>
              <a:gd name="connsiteY0" fmla="*/ 352546 h 1493372"/>
              <a:gd name="connsiteX1" fmla="*/ 350314 w 3303014"/>
              <a:gd name="connsiteY1" fmla="*/ 581146 h 1493372"/>
              <a:gd name="connsiteX2" fmla="*/ 1264714 w 3303014"/>
              <a:gd name="connsiteY2" fmla="*/ 1444746 h 1493372"/>
              <a:gd name="connsiteX3" fmla="*/ 3182414 w 3303014"/>
              <a:gd name="connsiteY3" fmla="*/ 962146 h 1493372"/>
              <a:gd name="connsiteX4" fmla="*/ 2407714 w 3303014"/>
              <a:gd name="connsiteY4" fmla="*/ 123946 h 1493372"/>
              <a:gd name="connsiteX5" fmla="*/ 401114 w 3303014"/>
              <a:gd name="connsiteY5" fmla="*/ 98546 h 1493372"/>
              <a:gd name="connsiteX6" fmla="*/ 172514 w 3303014"/>
              <a:gd name="connsiteY6" fmla="*/ 695446 h 1493372"/>
              <a:gd name="connsiteX7" fmla="*/ 172514 w 3303014"/>
              <a:gd name="connsiteY7" fmla="*/ 695446 h 1493372"/>
              <a:gd name="connsiteX8" fmla="*/ 185214 w 3303014"/>
              <a:gd name="connsiteY8" fmla="*/ 746246 h 1493372"/>
              <a:gd name="connsiteX0" fmla="*/ 528114 w 3303014"/>
              <a:gd name="connsiteY0" fmla="*/ 352546 h 1467412"/>
              <a:gd name="connsiteX1" fmla="*/ 286814 w 3303014"/>
              <a:gd name="connsiteY1" fmla="*/ 581146 h 1467412"/>
              <a:gd name="connsiteX2" fmla="*/ 1264714 w 3303014"/>
              <a:gd name="connsiteY2" fmla="*/ 1444746 h 1467412"/>
              <a:gd name="connsiteX3" fmla="*/ 3182414 w 3303014"/>
              <a:gd name="connsiteY3" fmla="*/ 962146 h 1467412"/>
              <a:gd name="connsiteX4" fmla="*/ 2407714 w 3303014"/>
              <a:gd name="connsiteY4" fmla="*/ 123946 h 1467412"/>
              <a:gd name="connsiteX5" fmla="*/ 401114 w 3303014"/>
              <a:gd name="connsiteY5" fmla="*/ 98546 h 1467412"/>
              <a:gd name="connsiteX6" fmla="*/ 172514 w 3303014"/>
              <a:gd name="connsiteY6" fmla="*/ 695446 h 1467412"/>
              <a:gd name="connsiteX7" fmla="*/ 172514 w 3303014"/>
              <a:gd name="connsiteY7" fmla="*/ 695446 h 1467412"/>
              <a:gd name="connsiteX8" fmla="*/ 185214 w 3303014"/>
              <a:gd name="connsiteY8" fmla="*/ 746246 h 1467412"/>
              <a:gd name="connsiteX0" fmla="*/ 528114 w 3214080"/>
              <a:gd name="connsiteY0" fmla="*/ 352546 h 1289805"/>
              <a:gd name="connsiteX1" fmla="*/ 286814 w 3214080"/>
              <a:gd name="connsiteY1" fmla="*/ 581146 h 1289805"/>
              <a:gd name="connsiteX2" fmla="*/ 1277414 w 3214080"/>
              <a:gd name="connsiteY2" fmla="*/ 1277145 h 1289805"/>
              <a:gd name="connsiteX3" fmla="*/ 3182414 w 3214080"/>
              <a:gd name="connsiteY3" fmla="*/ 962146 h 1289805"/>
              <a:gd name="connsiteX4" fmla="*/ 2407714 w 3214080"/>
              <a:gd name="connsiteY4" fmla="*/ 123946 h 1289805"/>
              <a:gd name="connsiteX5" fmla="*/ 401114 w 3214080"/>
              <a:gd name="connsiteY5" fmla="*/ 98546 h 1289805"/>
              <a:gd name="connsiteX6" fmla="*/ 172514 w 3214080"/>
              <a:gd name="connsiteY6" fmla="*/ 695446 h 1289805"/>
              <a:gd name="connsiteX7" fmla="*/ 172514 w 3214080"/>
              <a:gd name="connsiteY7" fmla="*/ 695446 h 1289805"/>
              <a:gd name="connsiteX8" fmla="*/ 185214 w 3214080"/>
              <a:gd name="connsiteY8" fmla="*/ 746246 h 1289805"/>
              <a:gd name="connsiteX0" fmla="*/ 528114 w 3214080"/>
              <a:gd name="connsiteY0" fmla="*/ 352546 h 1300119"/>
              <a:gd name="connsiteX1" fmla="*/ 286814 w 3214080"/>
              <a:gd name="connsiteY1" fmla="*/ 581146 h 1300119"/>
              <a:gd name="connsiteX2" fmla="*/ 1277414 w 3214080"/>
              <a:gd name="connsiteY2" fmla="*/ 1277145 h 1300119"/>
              <a:gd name="connsiteX3" fmla="*/ 3182414 w 3214080"/>
              <a:gd name="connsiteY3" fmla="*/ 962146 h 1300119"/>
              <a:gd name="connsiteX4" fmla="*/ 2407714 w 3214080"/>
              <a:gd name="connsiteY4" fmla="*/ 123946 h 1300119"/>
              <a:gd name="connsiteX5" fmla="*/ 401114 w 3214080"/>
              <a:gd name="connsiteY5" fmla="*/ 98546 h 1300119"/>
              <a:gd name="connsiteX6" fmla="*/ 172514 w 3214080"/>
              <a:gd name="connsiteY6" fmla="*/ 695446 h 1300119"/>
              <a:gd name="connsiteX7" fmla="*/ 172514 w 3214080"/>
              <a:gd name="connsiteY7" fmla="*/ 695446 h 1300119"/>
              <a:gd name="connsiteX8" fmla="*/ 185214 w 3214080"/>
              <a:gd name="connsiteY8" fmla="*/ 746246 h 1300119"/>
              <a:gd name="connsiteX0" fmla="*/ 528114 w 3221793"/>
              <a:gd name="connsiteY0" fmla="*/ 352546 h 1261163"/>
              <a:gd name="connsiteX1" fmla="*/ 286814 w 3221793"/>
              <a:gd name="connsiteY1" fmla="*/ 581146 h 1261163"/>
              <a:gd name="connsiteX2" fmla="*/ 1112314 w 3221793"/>
              <a:gd name="connsiteY2" fmla="*/ 1235245 h 1261163"/>
              <a:gd name="connsiteX3" fmla="*/ 3182414 w 3221793"/>
              <a:gd name="connsiteY3" fmla="*/ 962146 h 1261163"/>
              <a:gd name="connsiteX4" fmla="*/ 2407714 w 3221793"/>
              <a:gd name="connsiteY4" fmla="*/ 123946 h 1261163"/>
              <a:gd name="connsiteX5" fmla="*/ 401114 w 3221793"/>
              <a:gd name="connsiteY5" fmla="*/ 98546 h 1261163"/>
              <a:gd name="connsiteX6" fmla="*/ 172514 w 3221793"/>
              <a:gd name="connsiteY6" fmla="*/ 695446 h 1261163"/>
              <a:gd name="connsiteX7" fmla="*/ 172514 w 3221793"/>
              <a:gd name="connsiteY7" fmla="*/ 695446 h 1261163"/>
              <a:gd name="connsiteX8" fmla="*/ 185214 w 3221793"/>
              <a:gd name="connsiteY8" fmla="*/ 746246 h 1261163"/>
              <a:gd name="connsiteX0" fmla="*/ 528114 w 3221793"/>
              <a:gd name="connsiteY0" fmla="*/ 352546 h 1239123"/>
              <a:gd name="connsiteX1" fmla="*/ 274114 w 3221793"/>
              <a:gd name="connsiteY1" fmla="*/ 801122 h 1239123"/>
              <a:gd name="connsiteX2" fmla="*/ 1112314 w 3221793"/>
              <a:gd name="connsiteY2" fmla="*/ 1235245 h 1239123"/>
              <a:gd name="connsiteX3" fmla="*/ 3182414 w 3221793"/>
              <a:gd name="connsiteY3" fmla="*/ 962146 h 1239123"/>
              <a:gd name="connsiteX4" fmla="*/ 2407714 w 3221793"/>
              <a:gd name="connsiteY4" fmla="*/ 123946 h 1239123"/>
              <a:gd name="connsiteX5" fmla="*/ 401114 w 3221793"/>
              <a:gd name="connsiteY5" fmla="*/ 98546 h 1239123"/>
              <a:gd name="connsiteX6" fmla="*/ 172514 w 3221793"/>
              <a:gd name="connsiteY6" fmla="*/ 695446 h 1239123"/>
              <a:gd name="connsiteX7" fmla="*/ 172514 w 3221793"/>
              <a:gd name="connsiteY7" fmla="*/ 695446 h 1239123"/>
              <a:gd name="connsiteX8" fmla="*/ 185214 w 3221793"/>
              <a:gd name="connsiteY8" fmla="*/ 746246 h 1239123"/>
              <a:gd name="connsiteX0" fmla="*/ 607541 w 3313102"/>
              <a:gd name="connsiteY0" fmla="*/ 287789 h 1174366"/>
              <a:gd name="connsiteX1" fmla="*/ 353541 w 3313102"/>
              <a:gd name="connsiteY1" fmla="*/ 736365 h 1174366"/>
              <a:gd name="connsiteX2" fmla="*/ 1191741 w 3313102"/>
              <a:gd name="connsiteY2" fmla="*/ 1170488 h 1174366"/>
              <a:gd name="connsiteX3" fmla="*/ 3261841 w 3313102"/>
              <a:gd name="connsiteY3" fmla="*/ 897389 h 1174366"/>
              <a:gd name="connsiteX4" fmla="*/ 2487141 w 3313102"/>
              <a:gd name="connsiteY4" fmla="*/ 59189 h 1174366"/>
              <a:gd name="connsiteX5" fmla="*/ 353541 w 3313102"/>
              <a:gd name="connsiteY5" fmla="*/ 201390 h 1174366"/>
              <a:gd name="connsiteX6" fmla="*/ 251941 w 3313102"/>
              <a:gd name="connsiteY6" fmla="*/ 630689 h 1174366"/>
              <a:gd name="connsiteX7" fmla="*/ 251941 w 3313102"/>
              <a:gd name="connsiteY7" fmla="*/ 630689 h 1174366"/>
              <a:gd name="connsiteX8" fmla="*/ 264641 w 3313102"/>
              <a:gd name="connsiteY8" fmla="*/ 681489 h 1174366"/>
              <a:gd name="connsiteX0" fmla="*/ 607541 w 3313102"/>
              <a:gd name="connsiteY0" fmla="*/ 287789 h 1174366"/>
              <a:gd name="connsiteX1" fmla="*/ 353541 w 3313102"/>
              <a:gd name="connsiteY1" fmla="*/ 736365 h 1174366"/>
              <a:gd name="connsiteX2" fmla="*/ 1191741 w 3313102"/>
              <a:gd name="connsiteY2" fmla="*/ 1170488 h 1174366"/>
              <a:gd name="connsiteX3" fmla="*/ 3261841 w 3313102"/>
              <a:gd name="connsiteY3" fmla="*/ 897389 h 1174366"/>
              <a:gd name="connsiteX4" fmla="*/ 2487141 w 3313102"/>
              <a:gd name="connsiteY4" fmla="*/ 59189 h 1174366"/>
              <a:gd name="connsiteX5" fmla="*/ 353541 w 3313102"/>
              <a:gd name="connsiteY5" fmla="*/ 201390 h 1174366"/>
              <a:gd name="connsiteX6" fmla="*/ 251941 w 3313102"/>
              <a:gd name="connsiteY6" fmla="*/ 630689 h 1174366"/>
              <a:gd name="connsiteX7" fmla="*/ 251941 w 3313102"/>
              <a:gd name="connsiteY7" fmla="*/ 630689 h 1174366"/>
              <a:gd name="connsiteX8" fmla="*/ 239241 w 3313102"/>
              <a:gd name="connsiteY8" fmla="*/ 1006216 h 1174366"/>
              <a:gd name="connsiteX0" fmla="*/ 608073 w 3313634"/>
              <a:gd name="connsiteY0" fmla="*/ 287789 h 1174366"/>
              <a:gd name="connsiteX1" fmla="*/ 354073 w 3313634"/>
              <a:gd name="connsiteY1" fmla="*/ 736365 h 1174366"/>
              <a:gd name="connsiteX2" fmla="*/ 1192273 w 3313634"/>
              <a:gd name="connsiteY2" fmla="*/ 1170488 h 1174366"/>
              <a:gd name="connsiteX3" fmla="*/ 3262373 w 3313634"/>
              <a:gd name="connsiteY3" fmla="*/ 897389 h 1174366"/>
              <a:gd name="connsiteX4" fmla="*/ 2487673 w 3313634"/>
              <a:gd name="connsiteY4" fmla="*/ 59189 h 1174366"/>
              <a:gd name="connsiteX5" fmla="*/ 354073 w 3313634"/>
              <a:gd name="connsiteY5" fmla="*/ 201390 h 1174366"/>
              <a:gd name="connsiteX6" fmla="*/ 252473 w 3313634"/>
              <a:gd name="connsiteY6" fmla="*/ 630689 h 1174366"/>
              <a:gd name="connsiteX7" fmla="*/ 265173 w 3313634"/>
              <a:gd name="connsiteY7" fmla="*/ 882090 h 1174366"/>
              <a:gd name="connsiteX8" fmla="*/ 239773 w 3313634"/>
              <a:gd name="connsiteY8" fmla="*/ 1006216 h 1174366"/>
              <a:gd name="connsiteX0" fmla="*/ 544557 w 3250118"/>
              <a:gd name="connsiteY0" fmla="*/ 270195 h 1156772"/>
              <a:gd name="connsiteX1" fmla="*/ 290557 w 3250118"/>
              <a:gd name="connsiteY1" fmla="*/ 718771 h 1156772"/>
              <a:gd name="connsiteX2" fmla="*/ 1128757 w 3250118"/>
              <a:gd name="connsiteY2" fmla="*/ 1152894 h 1156772"/>
              <a:gd name="connsiteX3" fmla="*/ 3198857 w 3250118"/>
              <a:gd name="connsiteY3" fmla="*/ 879795 h 1156772"/>
              <a:gd name="connsiteX4" fmla="*/ 2424157 w 3250118"/>
              <a:gd name="connsiteY4" fmla="*/ 41595 h 1156772"/>
              <a:gd name="connsiteX5" fmla="*/ 290557 w 3250118"/>
              <a:gd name="connsiteY5" fmla="*/ 183796 h 1156772"/>
              <a:gd name="connsiteX6" fmla="*/ 11157 w 3250118"/>
              <a:gd name="connsiteY6" fmla="*/ 675945 h 1156772"/>
              <a:gd name="connsiteX7" fmla="*/ 201657 w 3250118"/>
              <a:gd name="connsiteY7" fmla="*/ 864496 h 1156772"/>
              <a:gd name="connsiteX8" fmla="*/ 176257 w 3250118"/>
              <a:gd name="connsiteY8" fmla="*/ 988622 h 1156772"/>
              <a:gd name="connsiteX0" fmla="*/ 542709 w 3248270"/>
              <a:gd name="connsiteY0" fmla="*/ 270195 h 1156772"/>
              <a:gd name="connsiteX1" fmla="*/ 288709 w 3248270"/>
              <a:gd name="connsiteY1" fmla="*/ 718771 h 1156772"/>
              <a:gd name="connsiteX2" fmla="*/ 1126909 w 3248270"/>
              <a:gd name="connsiteY2" fmla="*/ 1152894 h 1156772"/>
              <a:gd name="connsiteX3" fmla="*/ 3197009 w 3248270"/>
              <a:gd name="connsiteY3" fmla="*/ 879795 h 1156772"/>
              <a:gd name="connsiteX4" fmla="*/ 2422309 w 3248270"/>
              <a:gd name="connsiteY4" fmla="*/ 41595 h 1156772"/>
              <a:gd name="connsiteX5" fmla="*/ 288709 w 3248270"/>
              <a:gd name="connsiteY5" fmla="*/ 183796 h 1156772"/>
              <a:gd name="connsiteX6" fmla="*/ 9309 w 3248270"/>
              <a:gd name="connsiteY6" fmla="*/ 675945 h 1156772"/>
              <a:gd name="connsiteX7" fmla="*/ 174409 w 3248270"/>
              <a:gd name="connsiteY7" fmla="*/ 988622 h 1156772"/>
              <a:gd name="connsiteX0" fmla="*/ 542709 w 3248270"/>
              <a:gd name="connsiteY0" fmla="*/ 270195 h 1156772"/>
              <a:gd name="connsiteX1" fmla="*/ 288709 w 3248270"/>
              <a:gd name="connsiteY1" fmla="*/ 718771 h 1156772"/>
              <a:gd name="connsiteX2" fmla="*/ 1126909 w 3248270"/>
              <a:gd name="connsiteY2" fmla="*/ 1152894 h 1156772"/>
              <a:gd name="connsiteX3" fmla="*/ 3197009 w 3248270"/>
              <a:gd name="connsiteY3" fmla="*/ 879795 h 1156772"/>
              <a:gd name="connsiteX4" fmla="*/ 2422309 w 3248270"/>
              <a:gd name="connsiteY4" fmla="*/ 41595 h 1156772"/>
              <a:gd name="connsiteX5" fmla="*/ 288709 w 3248270"/>
              <a:gd name="connsiteY5" fmla="*/ 183796 h 1156772"/>
              <a:gd name="connsiteX6" fmla="*/ 9309 w 3248270"/>
              <a:gd name="connsiteY6" fmla="*/ 675945 h 1156772"/>
              <a:gd name="connsiteX0" fmla="*/ 615548 w 3321109"/>
              <a:gd name="connsiteY0" fmla="*/ 270195 h 1156772"/>
              <a:gd name="connsiteX1" fmla="*/ 361548 w 3321109"/>
              <a:gd name="connsiteY1" fmla="*/ 718771 h 1156772"/>
              <a:gd name="connsiteX2" fmla="*/ 1199748 w 3321109"/>
              <a:gd name="connsiteY2" fmla="*/ 1152894 h 1156772"/>
              <a:gd name="connsiteX3" fmla="*/ 3269848 w 3321109"/>
              <a:gd name="connsiteY3" fmla="*/ 879795 h 1156772"/>
              <a:gd name="connsiteX4" fmla="*/ 2495148 w 3321109"/>
              <a:gd name="connsiteY4" fmla="*/ 41595 h 1156772"/>
              <a:gd name="connsiteX5" fmla="*/ 361548 w 3321109"/>
              <a:gd name="connsiteY5" fmla="*/ 183796 h 1156772"/>
              <a:gd name="connsiteX6" fmla="*/ 82148 w 3321109"/>
              <a:gd name="connsiteY6" fmla="*/ 675945 h 1156772"/>
              <a:gd name="connsiteX0" fmla="*/ 479379 w 3184940"/>
              <a:gd name="connsiteY0" fmla="*/ 269450 h 1156027"/>
              <a:gd name="connsiteX1" fmla="*/ 225379 w 3184940"/>
              <a:gd name="connsiteY1" fmla="*/ 718026 h 1156027"/>
              <a:gd name="connsiteX2" fmla="*/ 1063579 w 3184940"/>
              <a:gd name="connsiteY2" fmla="*/ 1152149 h 1156027"/>
              <a:gd name="connsiteX3" fmla="*/ 3133679 w 3184940"/>
              <a:gd name="connsiteY3" fmla="*/ 879050 h 1156027"/>
              <a:gd name="connsiteX4" fmla="*/ 2358979 w 3184940"/>
              <a:gd name="connsiteY4" fmla="*/ 40850 h 1156027"/>
              <a:gd name="connsiteX5" fmla="*/ 225379 w 3184940"/>
              <a:gd name="connsiteY5" fmla="*/ 183051 h 1156027"/>
              <a:gd name="connsiteX6" fmla="*/ 161879 w 3184940"/>
              <a:gd name="connsiteY6" fmla="*/ 643775 h 1156027"/>
              <a:gd name="connsiteX0" fmla="*/ 358604 w 3059838"/>
              <a:gd name="connsiteY0" fmla="*/ 283275 h 1169852"/>
              <a:gd name="connsiteX1" fmla="*/ 104604 w 3059838"/>
              <a:gd name="connsiteY1" fmla="*/ 731851 h 1169852"/>
              <a:gd name="connsiteX2" fmla="*/ 942804 w 3059838"/>
              <a:gd name="connsiteY2" fmla="*/ 1165974 h 1169852"/>
              <a:gd name="connsiteX3" fmla="*/ 3012904 w 3059838"/>
              <a:gd name="connsiteY3" fmla="*/ 892875 h 1169852"/>
              <a:gd name="connsiteX4" fmla="*/ 2238204 w 3059838"/>
              <a:gd name="connsiteY4" fmla="*/ 54675 h 1169852"/>
              <a:gd name="connsiteX5" fmla="*/ 523704 w 3059838"/>
              <a:gd name="connsiteY5" fmla="*/ 144501 h 1169852"/>
              <a:gd name="connsiteX6" fmla="*/ 41104 w 3059838"/>
              <a:gd name="connsiteY6" fmla="*/ 657600 h 1169852"/>
              <a:gd name="connsiteX0" fmla="*/ 358604 w 3128222"/>
              <a:gd name="connsiteY0" fmla="*/ 283275 h 1185594"/>
              <a:gd name="connsiteX1" fmla="*/ 104604 w 3128222"/>
              <a:gd name="connsiteY1" fmla="*/ 731851 h 1185594"/>
              <a:gd name="connsiteX2" fmla="*/ 942804 w 3128222"/>
              <a:gd name="connsiteY2" fmla="*/ 1165974 h 1185594"/>
              <a:gd name="connsiteX3" fmla="*/ 3012904 w 3128222"/>
              <a:gd name="connsiteY3" fmla="*/ 892875 h 1185594"/>
              <a:gd name="connsiteX4" fmla="*/ 2238204 w 3128222"/>
              <a:gd name="connsiteY4" fmla="*/ 54675 h 1185594"/>
              <a:gd name="connsiteX5" fmla="*/ 523704 w 3128222"/>
              <a:gd name="connsiteY5" fmla="*/ 144501 h 1185594"/>
              <a:gd name="connsiteX6" fmla="*/ 41104 w 3128222"/>
              <a:gd name="connsiteY6" fmla="*/ 657600 h 118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28222" h="1185594">
                <a:moveTo>
                  <a:pt x="358604" y="283275"/>
                </a:moveTo>
                <a:cubicBezTo>
                  <a:pt x="208320" y="306558"/>
                  <a:pt x="7237" y="584735"/>
                  <a:pt x="104604" y="731851"/>
                </a:cubicBezTo>
                <a:cubicBezTo>
                  <a:pt x="201971" y="878967"/>
                  <a:pt x="458087" y="1139137"/>
                  <a:pt x="942804" y="1165974"/>
                </a:cubicBezTo>
                <a:cubicBezTo>
                  <a:pt x="1427521" y="1192811"/>
                  <a:pt x="2606504" y="1245691"/>
                  <a:pt x="3012904" y="892875"/>
                </a:cubicBezTo>
                <a:cubicBezTo>
                  <a:pt x="3419304" y="540059"/>
                  <a:pt x="2653071" y="179404"/>
                  <a:pt x="2238204" y="54675"/>
                </a:cubicBezTo>
                <a:cubicBezTo>
                  <a:pt x="1823337" y="-70054"/>
                  <a:pt x="889887" y="44014"/>
                  <a:pt x="523704" y="144501"/>
                </a:cubicBezTo>
                <a:cubicBezTo>
                  <a:pt x="157521" y="244988"/>
                  <a:pt x="-104946" y="502512"/>
                  <a:pt x="41104" y="65760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8331200" y="5499100"/>
            <a:ext cx="2044700" cy="488950"/>
          </a:xfrm>
          <a:custGeom>
            <a:avLst/>
            <a:gdLst>
              <a:gd name="connsiteX0" fmla="*/ 382948 w 3078718"/>
              <a:gd name="connsiteY0" fmla="*/ 330995 h 1431251"/>
              <a:gd name="connsiteX1" fmla="*/ 205148 w 3078718"/>
              <a:gd name="connsiteY1" fmla="*/ 559595 h 1431251"/>
              <a:gd name="connsiteX2" fmla="*/ 1119548 w 3078718"/>
              <a:gd name="connsiteY2" fmla="*/ 1423195 h 1431251"/>
              <a:gd name="connsiteX3" fmla="*/ 3037248 w 3078718"/>
              <a:gd name="connsiteY3" fmla="*/ 940595 h 1431251"/>
              <a:gd name="connsiteX4" fmla="*/ 2262548 w 3078718"/>
              <a:gd name="connsiteY4" fmla="*/ 102395 h 1431251"/>
              <a:gd name="connsiteX5" fmla="*/ 255948 w 3078718"/>
              <a:gd name="connsiteY5" fmla="*/ 76995 h 1431251"/>
              <a:gd name="connsiteX6" fmla="*/ 27348 w 3078718"/>
              <a:gd name="connsiteY6" fmla="*/ 673895 h 1431251"/>
              <a:gd name="connsiteX7" fmla="*/ 27348 w 3078718"/>
              <a:gd name="connsiteY7" fmla="*/ 673895 h 1431251"/>
              <a:gd name="connsiteX8" fmla="*/ 40048 w 3078718"/>
              <a:gd name="connsiteY8" fmla="*/ 724695 h 1431251"/>
              <a:gd name="connsiteX0" fmla="*/ 528114 w 3223884"/>
              <a:gd name="connsiteY0" fmla="*/ 373292 h 1473548"/>
              <a:gd name="connsiteX1" fmla="*/ 350314 w 3223884"/>
              <a:gd name="connsiteY1" fmla="*/ 601892 h 1473548"/>
              <a:gd name="connsiteX2" fmla="*/ 1264714 w 3223884"/>
              <a:gd name="connsiteY2" fmla="*/ 1465492 h 1473548"/>
              <a:gd name="connsiteX3" fmla="*/ 3182414 w 3223884"/>
              <a:gd name="connsiteY3" fmla="*/ 982892 h 1473548"/>
              <a:gd name="connsiteX4" fmla="*/ 2407714 w 3223884"/>
              <a:gd name="connsiteY4" fmla="*/ 144692 h 1473548"/>
              <a:gd name="connsiteX5" fmla="*/ 401114 w 3223884"/>
              <a:gd name="connsiteY5" fmla="*/ 119292 h 1473548"/>
              <a:gd name="connsiteX6" fmla="*/ 172514 w 3223884"/>
              <a:gd name="connsiteY6" fmla="*/ 716192 h 1473548"/>
              <a:gd name="connsiteX7" fmla="*/ 172514 w 3223884"/>
              <a:gd name="connsiteY7" fmla="*/ 716192 h 1473548"/>
              <a:gd name="connsiteX8" fmla="*/ 185214 w 3223884"/>
              <a:gd name="connsiteY8" fmla="*/ 766992 h 1473548"/>
              <a:gd name="connsiteX0" fmla="*/ 528114 w 3322564"/>
              <a:gd name="connsiteY0" fmla="*/ 373292 h 1488158"/>
              <a:gd name="connsiteX1" fmla="*/ 350314 w 3322564"/>
              <a:gd name="connsiteY1" fmla="*/ 601892 h 1488158"/>
              <a:gd name="connsiteX2" fmla="*/ 1264714 w 3322564"/>
              <a:gd name="connsiteY2" fmla="*/ 1465492 h 1488158"/>
              <a:gd name="connsiteX3" fmla="*/ 3182414 w 3322564"/>
              <a:gd name="connsiteY3" fmla="*/ 982892 h 1488158"/>
              <a:gd name="connsiteX4" fmla="*/ 2407714 w 3322564"/>
              <a:gd name="connsiteY4" fmla="*/ 144692 h 1488158"/>
              <a:gd name="connsiteX5" fmla="*/ 401114 w 3322564"/>
              <a:gd name="connsiteY5" fmla="*/ 119292 h 1488158"/>
              <a:gd name="connsiteX6" fmla="*/ 172514 w 3322564"/>
              <a:gd name="connsiteY6" fmla="*/ 716192 h 1488158"/>
              <a:gd name="connsiteX7" fmla="*/ 172514 w 3322564"/>
              <a:gd name="connsiteY7" fmla="*/ 716192 h 1488158"/>
              <a:gd name="connsiteX8" fmla="*/ 185214 w 3322564"/>
              <a:gd name="connsiteY8" fmla="*/ 766992 h 1488158"/>
              <a:gd name="connsiteX0" fmla="*/ 528114 w 3322564"/>
              <a:gd name="connsiteY0" fmla="*/ 373292 h 1514118"/>
              <a:gd name="connsiteX1" fmla="*/ 350314 w 3322564"/>
              <a:gd name="connsiteY1" fmla="*/ 601892 h 1514118"/>
              <a:gd name="connsiteX2" fmla="*/ 1264714 w 3322564"/>
              <a:gd name="connsiteY2" fmla="*/ 1465492 h 1514118"/>
              <a:gd name="connsiteX3" fmla="*/ 3182414 w 3322564"/>
              <a:gd name="connsiteY3" fmla="*/ 982892 h 1514118"/>
              <a:gd name="connsiteX4" fmla="*/ 2407714 w 3322564"/>
              <a:gd name="connsiteY4" fmla="*/ 144692 h 1514118"/>
              <a:gd name="connsiteX5" fmla="*/ 401114 w 3322564"/>
              <a:gd name="connsiteY5" fmla="*/ 119292 h 1514118"/>
              <a:gd name="connsiteX6" fmla="*/ 172514 w 3322564"/>
              <a:gd name="connsiteY6" fmla="*/ 716192 h 1514118"/>
              <a:gd name="connsiteX7" fmla="*/ 172514 w 3322564"/>
              <a:gd name="connsiteY7" fmla="*/ 716192 h 1514118"/>
              <a:gd name="connsiteX8" fmla="*/ 185214 w 3322564"/>
              <a:gd name="connsiteY8" fmla="*/ 766992 h 1514118"/>
              <a:gd name="connsiteX0" fmla="*/ 528114 w 3372066"/>
              <a:gd name="connsiteY0" fmla="*/ 398024 h 1538850"/>
              <a:gd name="connsiteX1" fmla="*/ 350314 w 3372066"/>
              <a:gd name="connsiteY1" fmla="*/ 626624 h 1538850"/>
              <a:gd name="connsiteX2" fmla="*/ 1264714 w 3372066"/>
              <a:gd name="connsiteY2" fmla="*/ 1490224 h 1538850"/>
              <a:gd name="connsiteX3" fmla="*/ 3182414 w 3372066"/>
              <a:gd name="connsiteY3" fmla="*/ 1007624 h 1538850"/>
              <a:gd name="connsiteX4" fmla="*/ 2407714 w 3372066"/>
              <a:gd name="connsiteY4" fmla="*/ 169424 h 1538850"/>
              <a:gd name="connsiteX5" fmla="*/ 401114 w 3372066"/>
              <a:gd name="connsiteY5" fmla="*/ 144024 h 1538850"/>
              <a:gd name="connsiteX6" fmla="*/ 172514 w 3372066"/>
              <a:gd name="connsiteY6" fmla="*/ 740924 h 1538850"/>
              <a:gd name="connsiteX7" fmla="*/ 172514 w 3372066"/>
              <a:gd name="connsiteY7" fmla="*/ 740924 h 1538850"/>
              <a:gd name="connsiteX8" fmla="*/ 185214 w 3372066"/>
              <a:gd name="connsiteY8" fmla="*/ 791724 h 1538850"/>
              <a:gd name="connsiteX0" fmla="*/ 528114 w 3303014"/>
              <a:gd name="connsiteY0" fmla="*/ 352546 h 1493372"/>
              <a:gd name="connsiteX1" fmla="*/ 350314 w 3303014"/>
              <a:gd name="connsiteY1" fmla="*/ 581146 h 1493372"/>
              <a:gd name="connsiteX2" fmla="*/ 1264714 w 3303014"/>
              <a:gd name="connsiteY2" fmla="*/ 1444746 h 1493372"/>
              <a:gd name="connsiteX3" fmla="*/ 3182414 w 3303014"/>
              <a:gd name="connsiteY3" fmla="*/ 962146 h 1493372"/>
              <a:gd name="connsiteX4" fmla="*/ 2407714 w 3303014"/>
              <a:gd name="connsiteY4" fmla="*/ 123946 h 1493372"/>
              <a:gd name="connsiteX5" fmla="*/ 401114 w 3303014"/>
              <a:gd name="connsiteY5" fmla="*/ 98546 h 1493372"/>
              <a:gd name="connsiteX6" fmla="*/ 172514 w 3303014"/>
              <a:gd name="connsiteY6" fmla="*/ 695446 h 1493372"/>
              <a:gd name="connsiteX7" fmla="*/ 172514 w 3303014"/>
              <a:gd name="connsiteY7" fmla="*/ 695446 h 1493372"/>
              <a:gd name="connsiteX8" fmla="*/ 185214 w 3303014"/>
              <a:gd name="connsiteY8" fmla="*/ 746246 h 1493372"/>
              <a:gd name="connsiteX0" fmla="*/ 528114 w 3303014"/>
              <a:gd name="connsiteY0" fmla="*/ 352546 h 1493372"/>
              <a:gd name="connsiteX1" fmla="*/ 350314 w 3303014"/>
              <a:gd name="connsiteY1" fmla="*/ 581146 h 1493372"/>
              <a:gd name="connsiteX2" fmla="*/ 1264714 w 3303014"/>
              <a:gd name="connsiteY2" fmla="*/ 1444746 h 1493372"/>
              <a:gd name="connsiteX3" fmla="*/ 3182414 w 3303014"/>
              <a:gd name="connsiteY3" fmla="*/ 962146 h 1493372"/>
              <a:gd name="connsiteX4" fmla="*/ 2407714 w 3303014"/>
              <a:gd name="connsiteY4" fmla="*/ 123946 h 1493372"/>
              <a:gd name="connsiteX5" fmla="*/ 401114 w 3303014"/>
              <a:gd name="connsiteY5" fmla="*/ 98546 h 1493372"/>
              <a:gd name="connsiteX6" fmla="*/ 172514 w 3303014"/>
              <a:gd name="connsiteY6" fmla="*/ 695446 h 1493372"/>
              <a:gd name="connsiteX7" fmla="*/ 172514 w 3303014"/>
              <a:gd name="connsiteY7" fmla="*/ 695446 h 1493372"/>
              <a:gd name="connsiteX8" fmla="*/ 185214 w 3303014"/>
              <a:gd name="connsiteY8" fmla="*/ 746246 h 1493372"/>
              <a:gd name="connsiteX0" fmla="*/ 528114 w 3303014"/>
              <a:gd name="connsiteY0" fmla="*/ 352546 h 1467412"/>
              <a:gd name="connsiteX1" fmla="*/ 286814 w 3303014"/>
              <a:gd name="connsiteY1" fmla="*/ 581146 h 1467412"/>
              <a:gd name="connsiteX2" fmla="*/ 1264714 w 3303014"/>
              <a:gd name="connsiteY2" fmla="*/ 1444746 h 1467412"/>
              <a:gd name="connsiteX3" fmla="*/ 3182414 w 3303014"/>
              <a:gd name="connsiteY3" fmla="*/ 962146 h 1467412"/>
              <a:gd name="connsiteX4" fmla="*/ 2407714 w 3303014"/>
              <a:gd name="connsiteY4" fmla="*/ 123946 h 1467412"/>
              <a:gd name="connsiteX5" fmla="*/ 401114 w 3303014"/>
              <a:gd name="connsiteY5" fmla="*/ 98546 h 1467412"/>
              <a:gd name="connsiteX6" fmla="*/ 172514 w 3303014"/>
              <a:gd name="connsiteY6" fmla="*/ 695446 h 1467412"/>
              <a:gd name="connsiteX7" fmla="*/ 172514 w 3303014"/>
              <a:gd name="connsiteY7" fmla="*/ 695446 h 1467412"/>
              <a:gd name="connsiteX8" fmla="*/ 185214 w 3303014"/>
              <a:gd name="connsiteY8" fmla="*/ 746246 h 1467412"/>
              <a:gd name="connsiteX0" fmla="*/ 528114 w 3214080"/>
              <a:gd name="connsiteY0" fmla="*/ 352546 h 1289805"/>
              <a:gd name="connsiteX1" fmla="*/ 286814 w 3214080"/>
              <a:gd name="connsiteY1" fmla="*/ 581146 h 1289805"/>
              <a:gd name="connsiteX2" fmla="*/ 1277414 w 3214080"/>
              <a:gd name="connsiteY2" fmla="*/ 1277145 h 1289805"/>
              <a:gd name="connsiteX3" fmla="*/ 3182414 w 3214080"/>
              <a:gd name="connsiteY3" fmla="*/ 962146 h 1289805"/>
              <a:gd name="connsiteX4" fmla="*/ 2407714 w 3214080"/>
              <a:gd name="connsiteY4" fmla="*/ 123946 h 1289805"/>
              <a:gd name="connsiteX5" fmla="*/ 401114 w 3214080"/>
              <a:gd name="connsiteY5" fmla="*/ 98546 h 1289805"/>
              <a:gd name="connsiteX6" fmla="*/ 172514 w 3214080"/>
              <a:gd name="connsiteY6" fmla="*/ 695446 h 1289805"/>
              <a:gd name="connsiteX7" fmla="*/ 172514 w 3214080"/>
              <a:gd name="connsiteY7" fmla="*/ 695446 h 1289805"/>
              <a:gd name="connsiteX8" fmla="*/ 185214 w 3214080"/>
              <a:gd name="connsiteY8" fmla="*/ 746246 h 1289805"/>
              <a:gd name="connsiteX0" fmla="*/ 528114 w 3214080"/>
              <a:gd name="connsiteY0" fmla="*/ 352546 h 1300119"/>
              <a:gd name="connsiteX1" fmla="*/ 286814 w 3214080"/>
              <a:gd name="connsiteY1" fmla="*/ 581146 h 1300119"/>
              <a:gd name="connsiteX2" fmla="*/ 1277414 w 3214080"/>
              <a:gd name="connsiteY2" fmla="*/ 1277145 h 1300119"/>
              <a:gd name="connsiteX3" fmla="*/ 3182414 w 3214080"/>
              <a:gd name="connsiteY3" fmla="*/ 962146 h 1300119"/>
              <a:gd name="connsiteX4" fmla="*/ 2407714 w 3214080"/>
              <a:gd name="connsiteY4" fmla="*/ 123946 h 1300119"/>
              <a:gd name="connsiteX5" fmla="*/ 401114 w 3214080"/>
              <a:gd name="connsiteY5" fmla="*/ 98546 h 1300119"/>
              <a:gd name="connsiteX6" fmla="*/ 172514 w 3214080"/>
              <a:gd name="connsiteY6" fmla="*/ 695446 h 1300119"/>
              <a:gd name="connsiteX7" fmla="*/ 172514 w 3214080"/>
              <a:gd name="connsiteY7" fmla="*/ 695446 h 1300119"/>
              <a:gd name="connsiteX8" fmla="*/ 185214 w 3214080"/>
              <a:gd name="connsiteY8" fmla="*/ 746246 h 1300119"/>
              <a:gd name="connsiteX0" fmla="*/ 528114 w 3221793"/>
              <a:gd name="connsiteY0" fmla="*/ 352546 h 1261163"/>
              <a:gd name="connsiteX1" fmla="*/ 286814 w 3221793"/>
              <a:gd name="connsiteY1" fmla="*/ 581146 h 1261163"/>
              <a:gd name="connsiteX2" fmla="*/ 1112314 w 3221793"/>
              <a:gd name="connsiteY2" fmla="*/ 1235245 h 1261163"/>
              <a:gd name="connsiteX3" fmla="*/ 3182414 w 3221793"/>
              <a:gd name="connsiteY3" fmla="*/ 962146 h 1261163"/>
              <a:gd name="connsiteX4" fmla="*/ 2407714 w 3221793"/>
              <a:gd name="connsiteY4" fmla="*/ 123946 h 1261163"/>
              <a:gd name="connsiteX5" fmla="*/ 401114 w 3221793"/>
              <a:gd name="connsiteY5" fmla="*/ 98546 h 1261163"/>
              <a:gd name="connsiteX6" fmla="*/ 172514 w 3221793"/>
              <a:gd name="connsiteY6" fmla="*/ 695446 h 1261163"/>
              <a:gd name="connsiteX7" fmla="*/ 172514 w 3221793"/>
              <a:gd name="connsiteY7" fmla="*/ 695446 h 1261163"/>
              <a:gd name="connsiteX8" fmla="*/ 185214 w 3221793"/>
              <a:gd name="connsiteY8" fmla="*/ 746246 h 1261163"/>
              <a:gd name="connsiteX0" fmla="*/ 528114 w 3221793"/>
              <a:gd name="connsiteY0" fmla="*/ 352546 h 1239123"/>
              <a:gd name="connsiteX1" fmla="*/ 274114 w 3221793"/>
              <a:gd name="connsiteY1" fmla="*/ 801122 h 1239123"/>
              <a:gd name="connsiteX2" fmla="*/ 1112314 w 3221793"/>
              <a:gd name="connsiteY2" fmla="*/ 1235245 h 1239123"/>
              <a:gd name="connsiteX3" fmla="*/ 3182414 w 3221793"/>
              <a:gd name="connsiteY3" fmla="*/ 962146 h 1239123"/>
              <a:gd name="connsiteX4" fmla="*/ 2407714 w 3221793"/>
              <a:gd name="connsiteY4" fmla="*/ 123946 h 1239123"/>
              <a:gd name="connsiteX5" fmla="*/ 401114 w 3221793"/>
              <a:gd name="connsiteY5" fmla="*/ 98546 h 1239123"/>
              <a:gd name="connsiteX6" fmla="*/ 172514 w 3221793"/>
              <a:gd name="connsiteY6" fmla="*/ 695446 h 1239123"/>
              <a:gd name="connsiteX7" fmla="*/ 172514 w 3221793"/>
              <a:gd name="connsiteY7" fmla="*/ 695446 h 1239123"/>
              <a:gd name="connsiteX8" fmla="*/ 185214 w 3221793"/>
              <a:gd name="connsiteY8" fmla="*/ 746246 h 1239123"/>
              <a:gd name="connsiteX0" fmla="*/ 607541 w 3313102"/>
              <a:gd name="connsiteY0" fmla="*/ 287789 h 1174366"/>
              <a:gd name="connsiteX1" fmla="*/ 353541 w 3313102"/>
              <a:gd name="connsiteY1" fmla="*/ 736365 h 1174366"/>
              <a:gd name="connsiteX2" fmla="*/ 1191741 w 3313102"/>
              <a:gd name="connsiteY2" fmla="*/ 1170488 h 1174366"/>
              <a:gd name="connsiteX3" fmla="*/ 3261841 w 3313102"/>
              <a:gd name="connsiteY3" fmla="*/ 897389 h 1174366"/>
              <a:gd name="connsiteX4" fmla="*/ 2487141 w 3313102"/>
              <a:gd name="connsiteY4" fmla="*/ 59189 h 1174366"/>
              <a:gd name="connsiteX5" fmla="*/ 353541 w 3313102"/>
              <a:gd name="connsiteY5" fmla="*/ 201390 h 1174366"/>
              <a:gd name="connsiteX6" fmla="*/ 251941 w 3313102"/>
              <a:gd name="connsiteY6" fmla="*/ 630689 h 1174366"/>
              <a:gd name="connsiteX7" fmla="*/ 251941 w 3313102"/>
              <a:gd name="connsiteY7" fmla="*/ 630689 h 1174366"/>
              <a:gd name="connsiteX8" fmla="*/ 264641 w 3313102"/>
              <a:gd name="connsiteY8" fmla="*/ 681489 h 1174366"/>
              <a:gd name="connsiteX0" fmla="*/ 607541 w 3313102"/>
              <a:gd name="connsiteY0" fmla="*/ 287789 h 1174366"/>
              <a:gd name="connsiteX1" fmla="*/ 353541 w 3313102"/>
              <a:gd name="connsiteY1" fmla="*/ 736365 h 1174366"/>
              <a:gd name="connsiteX2" fmla="*/ 1191741 w 3313102"/>
              <a:gd name="connsiteY2" fmla="*/ 1170488 h 1174366"/>
              <a:gd name="connsiteX3" fmla="*/ 3261841 w 3313102"/>
              <a:gd name="connsiteY3" fmla="*/ 897389 h 1174366"/>
              <a:gd name="connsiteX4" fmla="*/ 2487141 w 3313102"/>
              <a:gd name="connsiteY4" fmla="*/ 59189 h 1174366"/>
              <a:gd name="connsiteX5" fmla="*/ 353541 w 3313102"/>
              <a:gd name="connsiteY5" fmla="*/ 201390 h 1174366"/>
              <a:gd name="connsiteX6" fmla="*/ 251941 w 3313102"/>
              <a:gd name="connsiteY6" fmla="*/ 630689 h 1174366"/>
              <a:gd name="connsiteX7" fmla="*/ 251941 w 3313102"/>
              <a:gd name="connsiteY7" fmla="*/ 630689 h 1174366"/>
              <a:gd name="connsiteX8" fmla="*/ 239241 w 3313102"/>
              <a:gd name="connsiteY8" fmla="*/ 1006216 h 1174366"/>
              <a:gd name="connsiteX0" fmla="*/ 608073 w 3313634"/>
              <a:gd name="connsiteY0" fmla="*/ 287789 h 1174366"/>
              <a:gd name="connsiteX1" fmla="*/ 354073 w 3313634"/>
              <a:gd name="connsiteY1" fmla="*/ 736365 h 1174366"/>
              <a:gd name="connsiteX2" fmla="*/ 1192273 w 3313634"/>
              <a:gd name="connsiteY2" fmla="*/ 1170488 h 1174366"/>
              <a:gd name="connsiteX3" fmla="*/ 3262373 w 3313634"/>
              <a:gd name="connsiteY3" fmla="*/ 897389 h 1174366"/>
              <a:gd name="connsiteX4" fmla="*/ 2487673 w 3313634"/>
              <a:gd name="connsiteY4" fmla="*/ 59189 h 1174366"/>
              <a:gd name="connsiteX5" fmla="*/ 354073 w 3313634"/>
              <a:gd name="connsiteY5" fmla="*/ 201390 h 1174366"/>
              <a:gd name="connsiteX6" fmla="*/ 252473 w 3313634"/>
              <a:gd name="connsiteY6" fmla="*/ 630689 h 1174366"/>
              <a:gd name="connsiteX7" fmla="*/ 265173 w 3313634"/>
              <a:gd name="connsiteY7" fmla="*/ 882090 h 1174366"/>
              <a:gd name="connsiteX8" fmla="*/ 239773 w 3313634"/>
              <a:gd name="connsiteY8" fmla="*/ 1006216 h 1174366"/>
              <a:gd name="connsiteX0" fmla="*/ 544557 w 3250118"/>
              <a:gd name="connsiteY0" fmla="*/ 270195 h 1156772"/>
              <a:gd name="connsiteX1" fmla="*/ 290557 w 3250118"/>
              <a:gd name="connsiteY1" fmla="*/ 718771 h 1156772"/>
              <a:gd name="connsiteX2" fmla="*/ 1128757 w 3250118"/>
              <a:gd name="connsiteY2" fmla="*/ 1152894 h 1156772"/>
              <a:gd name="connsiteX3" fmla="*/ 3198857 w 3250118"/>
              <a:gd name="connsiteY3" fmla="*/ 879795 h 1156772"/>
              <a:gd name="connsiteX4" fmla="*/ 2424157 w 3250118"/>
              <a:gd name="connsiteY4" fmla="*/ 41595 h 1156772"/>
              <a:gd name="connsiteX5" fmla="*/ 290557 w 3250118"/>
              <a:gd name="connsiteY5" fmla="*/ 183796 h 1156772"/>
              <a:gd name="connsiteX6" fmla="*/ 11157 w 3250118"/>
              <a:gd name="connsiteY6" fmla="*/ 675945 h 1156772"/>
              <a:gd name="connsiteX7" fmla="*/ 201657 w 3250118"/>
              <a:gd name="connsiteY7" fmla="*/ 864496 h 1156772"/>
              <a:gd name="connsiteX8" fmla="*/ 176257 w 3250118"/>
              <a:gd name="connsiteY8" fmla="*/ 988622 h 1156772"/>
              <a:gd name="connsiteX0" fmla="*/ 542709 w 3248270"/>
              <a:gd name="connsiteY0" fmla="*/ 270195 h 1156772"/>
              <a:gd name="connsiteX1" fmla="*/ 288709 w 3248270"/>
              <a:gd name="connsiteY1" fmla="*/ 718771 h 1156772"/>
              <a:gd name="connsiteX2" fmla="*/ 1126909 w 3248270"/>
              <a:gd name="connsiteY2" fmla="*/ 1152894 h 1156772"/>
              <a:gd name="connsiteX3" fmla="*/ 3197009 w 3248270"/>
              <a:gd name="connsiteY3" fmla="*/ 879795 h 1156772"/>
              <a:gd name="connsiteX4" fmla="*/ 2422309 w 3248270"/>
              <a:gd name="connsiteY4" fmla="*/ 41595 h 1156772"/>
              <a:gd name="connsiteX5" fmla="*/ 288709 w 3248270"/>
              <a:gd name="connsiteY5" fmla="*/ 183796 h 1156772"/>
              <a:gd name="connsiteX6" fmla="*/ 9309 w 3248270"/>
              <a:gd name="connsiteY6" fmla="*/ 675945 h 1156772"/>
              <a:gd name="connsiteX7" fmla="*/ 174409 w 3248270"/>
              <a:gd name="connsiteY7" fmla="*/ 988622 h 1156772"/>
              <a:gd name="connsiteX0" fmla="*/ 542709 w 3248270"/>
              <a:gd name="connsiteY0" fmla="*/ 270195 h 1156772"/>
              <a:gd name="connsiteX1" fmla="*/ 288709 w 3248270"/>
              <a:gd name="connsiteY1" fmla="*/ 718771 h 1156772"/>
              <a:gd name="connsiteX2" fmla="*/ 1126909 w 3248270"/>
              <a:gd name="connsiteY2" fmla="*/ 1152894 h 1156772"/>
              <a:gd name="connsiteX3" fmla="*/ 3197009 w 3248270"/>
              <a:gd name="connsiteY3" fmla="*/ 879795 h 1156772"/>
              <a:gd name="connsiteX4" fmla="*/ 2422309 w 3248270"/>
              <a:gd name="connsiteY4" fmla="*/ 41595 h 1156772"/>
              <a:gd name="connsiteX5" fmla="*/ 288709 w 3248270"/>
              <a:gd name="connsiteY5" fmla="*/ 183796 h 1156772"/>
              <a:gd name="connsiteX6" fmla="*/ 9309 w 3248270"/>
              <a:gd name="connsiteY6" fmla="*/ 675945 h 1156772"/>
              <a:gd name="connsiteX0" fmla="*/ 615548 w 3321109"/>
              <a:gd name="connsiteY0" fmla="*/ 270195 h 1156772"/>
              <a:gd name="connsiteX1" fmla="*/ 361548 w 3321109"/>
              <a:gd name="connsiteY1" fmla="*/ 718771 h 1156772"/>
              <a:gd name="connsiteX2" fmla="*/ 1199748 w 3321109"/>
              <a:gd name="connsiteY2" fmla="*/ 1152894 h 1156772"/>
              <a:gd name="connsiteX3" fmla="*/ 3269848 w 3321109"/>
              <a:gd name="connsiteY3" fmla="*/ 879795 h 1156772"/>
              <a:gd name="connsiteX4" fmla="*/ 2495148 w 3321109"/>
              <a:gd name="connsiteY4" fmla="*/ 41595 h 1156772"/>
              <a:gd name="connsiteX5" fmla="*/ 361548 w 3321109"/>
              <a:gd name="connsiteY5" fmla="*/ 183796 h 1156772"/>
              <a:gd name="connsiteX6" fmla="*/ 82148 w 3321109"/>
              <a:gd name="connsiteY6" fmla="*/ 675945 h 1156772"/>
              <a:gd name="connsiteX0" fmla="*/ 479379 w 3184940"/>
              <a:gd name="connsiteY0" fmla="*/ 269450 h 1156027"/>
              <a:gd name="connsiteX1" fmla="*/ 225379 w 3184940"/>
              <a:gd name="connsiteY1" fmla="*/ 718026 h 1156027"/>
              <a:gd name="connsiteX2" fmla="*/ 1063579 w 3184940"/>
              <a:gd name="connsiteY2" fmla="*/ 1152149 h 1156027"/>
              <a:gd name="connsiteX3" fmla="*/ 3133679 w 3184940"/>
              <a:gd name="connsiteY3" fmla="*/ 879050 h 1156027"/>
              <a:gd name="connsiteX4" fmla="*/ 2358979 w 3184940"/>
              <a:gd name="connsiteY4" fmla="*/ 40850 h 1156027"/>
              <a:gd name="connsiteX5" fmla="*/ 225379 w 3184940"/>
              <a:gd name="connsiteY5" fmla="*/ 183051 h 1156027"/>
              <a:gd name="connsiteX6" fmla="*/ 161879 w 3184940"/>
              <a:gd name="connsiteY6" fmla="*/ 643775 h 1156027"/>
              <a:gd name="connsiteX0" fmla="*/ 358604 w 3059838"/>
              <a:gd name="connsiteY0" fmla="*/ 283275 h 1169852"/>
              <a:gd name="connsiteX1" fmla="*/ 104604 w 3059838"/>
              <a:gd name="connsiteY1" fmla="*/ 731851 h 1169852"/>
              <a:gd name="connsiteX2" fmla="*/ 942804 w 3059838"/>
              <a:gd name="connsiteY2" fmla="*/ 1165974 h 1169852"/>
              <a:gd name="connsiteX3" fmla="*/ 3012904 w 3059838"/>
              <a:gd name="connsiteY3" fmla="*/ 892875 h 1169852"/>
              <a:gd name="connsiteX4" fmla="*/ 2238204 w 3059838"/>
              <a:gd name="connsiteY4" fmla="*/ 54675 h 1169852"/>
              <a:gd name="connsiteX5" fmla="*/ 523704 w 3059838"/>
              <a:gd name="connsiteY5" fmla="*/ 144501 h 1169852"/>
              <a:gd name="connsiteX6" fmla="*/ 41104 w 3059838"/>
              <a:gd name="connsiteY6" fmla="*/ 657600 h 1169852"/>
              <a:gd name="connsiteX0" fmla="*/ 358604 w 3128222"/>
              <a:gd name="connsiteY0" fmla="*/ 283275 h 1185594"/>
              <a:gd name="connsiteX1" fmla="*/ 104604 w 3128222"/>
              <a:gd name="connsiteY1" fmla="*/ 731851 h 1185594"/>
              <a:gd name="connsiteX2" fmla="*/ 942804 w 3128222"/>
              <a:gd name="connsiteY2" fmla="*/ 1165974 h 1185594"/>
              <a:gd name="connsiteX3" fmla="*/ 3012904 w 3128222"/>
              <a:gd name="connsiteY3" fmla="*/ 892875 h 1185594"/>
              <a:gd name="connsiteX4" fmla="*/ 2238204 w 3128222"/>
              <a:gd name="connsiteY4" fmla="*/ 54675 h 1185594"/>
              <a:gd name="connsiteX5" fmla="*/ 523704 w 3128222"/>
              <a:gd name="connsiteY5" fmla="*/ 144501 h 1185594"/>
              <a:gd name="connsiteX6" fmla="*/ 41104 w 3128222"/>
              <a:gd name="connsiteY6" fmla="*/ 657600 h 118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28222" h="1185594">
                <a:moveTo>
                  <a:pt x="358604" y="283275"/>
                </a:moveTo>
                <a:cubicBezTo>
                  <a:pt x="208320" y="306558"/>
                  <a:pt x="7237" y="584735"/>
                  <a:pt x="104604" y="731851"/>
                </a:cubicBezTo>
                <a:cubicBezTo>
                  <a:pt x="201971" y="878967"/>
                  <a:pt x="458087" y="1139137"/>
                  <a:pt x="942804" y="1165974"/>
                </a:cubicBezTo>
                <a:cubicBezTo>
                  <a:pt x="1427521" y="1192811"/>
                  <a:pt x="2606504" y="1245691"/>
                  <a:pt x="3012904" y="892875"/>
                </a:cubicBezTo>
                <a:cubicBezTo>
                  <a:pt x="3419304" y="540059"/>
                  <a:pt x="2653071" y="179404"/>
                  <a:pt x="2238204" y="54675"/>
                </a:cubicBezTo>
                <a:cubicBezTo>
                  <a:pt x="1823337" y="-70054"/>
                  <a:pt x="889887" y="44014"/>
                  <a:pt x="523704" y="144501"/>
                </a:cubicBezTo>
                <a:cubicBezTo>
                  <a:pt x="157521" y="244988"/>
                  <a:pt x="-104946" y="502512"/>
                  <a:pt x="41104" y="65760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4838700" y="5432425"/>
            <a:ext cx="736600" cy="622300"/>
          </a:xfrm>
          <a:custGeom>
            <a:avLst/>
            <a:gdLst>
              <a:gd name="connsiteX0" fmla="*/ 382948 w 3078718"/>
              <a:gd name="connsiteY0" fmla="*/ 330995 h 1431251"/>
              <a:gd name="connsiteX1" fmla="*/ 205148 w 3078718"/>
              <a:gd name="connsiteY1" fmla="*/ 559595 h 1431251"/>
              <a:gd name="connsiteX2" fmla="*/ 1119548 w 3078718"/>
              <a:gd name="connsiteY2" fmla="*/ 1423195 h 1431251"/>
              <a:gd name="connsiteX3" fmla="*/ 3037248 w 3078718"/>
              <a:gd name="connsiteY3" fmla="*/ 940595 h 1431251"/>
              <a:gd name="connsiteX4" fmla="*/ 2262548 w 3078718"/>
              <a:gd name="connsiteY4" fmla="*/ 102395 h 1431251"/>
              <a:gd name="connsiteX5" fmla="*/ 255948 w 3078718"/>
              <a:gd name="connsiteY5" fmla="*/ 76995 h 1431251"/>
              <a:gd name="connsiteX6" fmla="*/ 27348 w 3078718"/>
              <a:gd name="connsiteY6" fmla="*/ 673895 h 1431251"/>
              <a:gd name="connsiteX7" fmla="*/ 27348 w 3078718"/>
              <a:gd name="connsiteY7" fmla="*/ 673895 h 1431251"/>
              <a:gd name="connsiteX8" fmla="*/ 40048 w 3078718"/>
              <a:gd name="connsiteY8" fmla="*/ 724695 h 1431251"/>
              <a:gd name="connsiteX0" fmla="*/ 528114 w 3223884"/>
              <a:gd name="connsiteY0" fmla="*/ 373292 h 1473548"/>
              <a:gd name="connsiteX1" fmla="*/ 350314 w 3223884"/>
              <a:gd name="connsiteY1" fmla="*/ 601892 h 1473548"/>
              <a:gd name="connsiteX2" fmla="*/ 1264714 w 3223884"/>
              <a:gd name="connsiteY2" fmla="*/ 1465492 h 1473548"/>
              <a:gd name="connsiteX3" fmla="*/ 3182414 w 3223884"/>
              <a:gd name="connsiteY3" fmla="*/ 982892 h 1473548"/>
              <a:gd name="connsiteX4" fmla="*/ 2407714 w 3223884"/>
              <a:gd name="connsiteY4" fmla="*/ 144692 h 1473548"/>
              <a:gd name="connsiteX5" fmla="*/ 401114 w 3223884"/>
              <a:gd name="connsiteY5" fmla="*/ 119292 h 1473548"/>
              <a:gd name="connsiteX6" fmla="*/ 172514 w 3223884"/>
              <a:gd name="connsiteY6" fmla="*/ 716192 h 1473548"/>
              <a:gd name="connsiteX7" fmla="*/ 172514 w 3223884"/>
              <a:gd name="connsiteY7" fmla="*/ 716192 h 1473548"/>
              <a:gd name="connsiteX8" fmla="*/ 185214 w 3223884"/>
              <a:gd name="connsiteY8" fmla="*/ 766992 h 1473548"/>
              <a:gd name="connsiteX0" fmla="*/ 528114 w 3322564"/>
              <a:gd name="connsiteY0" fmla="*/ 373292 h 1488158"/>
              <a:gd name="connsiteX1" fmla="*/ 350314 w 3322564"/>
              <a:gd name="connsiteY1" fmla="*/ 601892 h 1488158"/>
              <a:gd name="connsiteX2" fmla="*/ 1264714 w 3322564"/>
              <a:gd name="connsiteY2" fmla="*/ 1465492 h 1488158"/>
              <a:gd name="connsiteX3" fmla="*/ 3182414 w 3322564"/>
              <a:gd name="connsiteY3" fmla="*/ 982892 h 1488158"/>
              <a:gd name="connsiteX4" fmla="*/ 2407714 w 3322564"/>
              <a:gd name="connsiteY4" fmla="*/ 144692 h 1488158"/>
              <a:gd name="connsiteX5" fmla="*/ 401114 w 3322564"/>
              <a:gd name="connsiteY5" fmla="*/ 119292 h 1488158"/>
              <a:gd name="connsiteX6" fmla="*/ 172514 w 3322564"/>
              <a:gd name="connsiteY6" fmla="*/ 716192 h 1488158"/>
              <a:gd name="connsiteX7" fmla="*/ 172514 w 3322564"/>
              <a:gd name="connsiteY7" fmla="*/ 716192 h 1488158"/>
              <a:gd name="connsiteX8" fmla="*/ 185214 w 3322564"/>
              <a:gd name="connsiteY8" fmla="*/ 766992 h 1488158"/>
              <a:gd name="connsiteX0" fmla="*/ 528114 w 3322564"/>
              <a:gd name="connsiteY0" fmla="*/ 373292 h 1514118"/>
              <a:gd name="connsiteX1" fmla="*/ 350314 w 3322564"/>
              <a:gd name="connsiteY1" fmla="*/ 601892 h 1514118"/>
              <a:gd name="connsiteX2" fmla="*/ 1264714 w 3322564"/>
              <a:gd name="connsiteY2" fmla="*/ 1465492 h 1514118"/>
              <a:gd name="connsiteX3" fmla="*/ 3182414 w 3322564"/>
              <a:gd name="connsiteY3" fmla="*/ 982892 h 1514118"/>
              <a:gd name="connsiteX4" fmla="*/ 2407714 w 3322564"/>
              <a:gd name="connsiteY4" fmla="*/ 144692 h 1514118"/>
              <a:gd name="connsiteX5" fmla="*/ 401114 w 3322564"/>
              <a:gd name="connsiteY5" fmla="*/ 119292 h 1514118"/>
              <a:gd name="connsiteX6" fmla="*/ 172514 w 3322564"/>
              <a:gd name="connsiteY6" fmla="*/ 716192 h 1514118"/>
              <a:gd name="connsiteX7" fmla="*/ 172514 w 3322564"/>
              <a:gd name="connsiteY7" fmla="*/ 716192 h 1514118"/>
              <a:gd name="connsiteX8" fmla="*/ 185214 w 3322564"/>
              <a:gd name="connsiteY8" fmla="*/ 766992 h 1514118"/>
              <a:gd name="connsiteX0" fmla="*/ 528114 w 3372066"/>
              <a:gd name="connsiteY0" fmla="*/ 398024 h 1538850"/>
              <a:gd name="connsiteX1" fmla="*/ 350314 w 3372066"/>
              <a:gd name="connsiteY1" fmla="*/ 626624 h 1538850"/>
              <a:gd name="connsiteX2" fmla="*/ 1264714 w 3372066"/>
              <a:gd name="connsiteY2" fmla="*/ 1490224 h 1538850"/>
              <a:gd name="connsiteX3" fmla="*/ 3182414 w 3372066"/>
              <a:gd name="connsiteY3" fmla="*/ 1007624 h 1538850"/>
              <a:gd name="connsiteX4" fmla="*/ 2407714 w 3372066"/>
              <a:gd name="connsiteY4" fmla="*/ 169424 h 1538850"/>
              <a:gd name="connsiteX5" fmla="*/ 401114 w 3372066"/>
              <a:gd name="connsiteY5" fmla="*/ 144024 h 1538850"/>
              <a:gd name="connsiteX6" fmla="*/ 172514 w 3372066"/>
              <a:gd name="connsiteY6" fmla="*/ 740924 h 1538850"/>
              <a:gd name="connsiteX7" fmla="*/ 172514 w 3372066"/>
              <a:gd name="connsiteY7" fmla="*/ 740924 h 1538850"/>
              <a:gd name="connsiteX8" fmla="*/ 185214 w 3372066"/>
              <a:gd name="connsiteY8" fmla="*/ 791724 h 1538850"/>
              <a:gd name="connsiteX0" fmla="*/ 528114 w 3303014"/>
              <a:gd name="connsiteY0" fmla="*/ 352546 h 1493372"/>
              <a:gd name="connsiteX1" fmla="*/ 350314 w 3303014"/>
              <a:gd name="connsiteY1" fmla="*/ 581146 h 1493372"/>
              <a:gd name="connsiteX2" fmla="*/ 1264714 w 3303014"/>
              <a:gd name="connsiteY2" fmla="*/ 1444746 h 1493372"/>
              <a:gd name="connsiteX3" fmla="*/ 3182414 w 3303014"/>
              <a:gd name="connsiteY3" fmla="*/ 962146 h 1493372"/>
              <a:gd name="connsiteX4" fmla="*/ 2407714 w 3303014"/>
              <a:gd name="connsiteY4" fmla="*/ 123946 h 1493372"/>
              <a:gd name="connsiteX5" fmla="*/ 401114 w 3303014"/>
              <a:gd name="connsiteY5" fmla="*/ 98546 h 1493372"/>
              <a:gd name="connsiteX6" fmla="*/ 172514 w 3303014"/>
              <a:gd name="connsiteY6" fmla="*/ 695446 h 1493372"/>
              <a:gd name="connsiteX7" fmla="*/ 172514 w 3303014"/>
              <a:gd name="connsiteY7" fmla="*/ 695446 h 1493372"/>
              <a:gd name="connsiteX8" fmla="*/ 185214 w 3303014"/>
              <a:gd name="connsiteY8" fmla="*/ 746246 h 1493372"/>
              <a:gd name="connsiteX0" fmla="*/ 528114 w 3303014"/>
              <a:gd name="connsiteY0" fmla="*/ 352546 h 1493372"/>
              <a:gd name="connsiteX1" fmla="*/ 350314 w 3303014"/>
              <a:gd name="connsiteY1" fmla="*/ 581146 h 1493372"/>
              <a:gd name="connsiteX2" fmla="*/ 1264714 w 3303014"/>
              <a:gd name="connsiteY2" fmla="*/ 1444746 h 1493372"/>
              <a:gd name="connsiteX3" fmla="*/ 3182414 w 3303014"/>
              <a:gd name="connsiteY3" fmla="*/ 962146 h 1493372"/>
              <a:gd name="connsiteX4" fmla="*/ 2407714 w 3303014"/>
              <a:gd name="connsiteY4" fmla="*/ 123946 h 1493372"/>
              <a:gd name="connsiteX5" fmla="*/ 401114 w 3303014"/>
              <a:gd name="connsiteY5" fmla="*/ 98546 h 1493372"/>
              <a:gd name="connsiteX6" fmla="*/ 172514 w 3303014"/>
              <a:gd name="connsiteY6" fmla="*/ 695446 h 1493372"/>
              <a:gd name="connsiteX7" fmla="*/ 172514 w 3303014"/>
              <a:gd name="connsiteY7" fmla="*/ 695446 h 1493372"/>
              <a:gd name="connsiteX8" fmla="*/ 185214 w 3303014"/>
              <a:gd name="connsiteY8" fmla="*/ 746246 h 1493372"/>
              <a:gd name="connsiteX0" fmla="*/ 528114 w 3303014"/>
              <a:gd name="connsiteY0" fmla="*/ 352546 h 1467412"/>
              <a:gd name="connsiteX1" fmla="*/ 286814 w 3303014"/>
              <a:gd name="connsiteY1" fmla="*/ 581146 h 1467412"/>
              <a:gd name="connsiteX2" fmla="*/ 1264714 w 3303014"/>
              <a:gd name="connsiteY2" fmla="*/ 1444746 h 1467412"/>
              <a:gd name="connsiteX3" fmla="*/ 3182414 w 3303014"/>
              <a:gd name="connsiteY3" fmla="*/ 962146 h 1467412"/>
              <a:gd name="connsiteX4" fmla="*/ 2407714 w 3303014"/>
              <a:gd name="connsiteY4" fmla="*/ 123946 h 1467412"/>
              <a:gd name="connsiteX5" fmla="*/ 401114 w 3303014"/>
              <a:gd name="connsiteY5" fmla="*/ 98546 h 1467412"/>
              <a:gd name="connsiteX6" fmla="*/ 172514 w 3303014"/>
              <a:gd name="connsiteY6" fmla="*/ 695446 h 1467412"/>
              <a:gd name="connsiteX7" fmla="*/ 172514 w 3303014"/>
              <a:gd name="connsiteY7" fmla="*/ 695446 h 1467412"/>
              <a:gd name="connsiteX8" fmla="*/ 185214 w 3303014"/>
              <a:gd name="connsiteY8" fmla="*/ 746246 h 1467412"/>
              <a:gd name="connsiteX0" fmla="*/ 528114 w 3214080"/>
              <a:gd name="connsiteY0" fmla="*/ 352546 h 1289805"/>
              <a:gd name="connsiteX1" fmla="*/ 286814 w 3214080"/>
              <a:gd name="connsiteY1" fmla="*/ 581146 h 1289805"/>
              <a:gd name="connsiteX2" fmla="*/ 1277414 w 3214080"/>
              <a:gd name="connsiteY2" fmla="*/ 1277145 h 1289805"/>
              <a:gd name="connsiteX3" fmla="*/ 3182414 w 3214080"/>
              <a:gd name="connsiteY3" fmla="*/ 962146 h 1289805"/>
              <a:gd name="connsiteX4" fmla="*/ 2407714 w 3214080"/>
              <a:gd name="connsiteY4" fmla="*/ 123946 h 1289805"/>
              <a:gd name="connsiteX5" fmla="*/ 401114 w 3214080"/>
              <a:gd name="connsiteY5" fmla="*/ 98546 h 1289805"/>
              <a:gd name="connsiteX6" fmla="*/ 172514 w 3214080"/>
              <a:gd name="connsiteY6" fmla="*/ 695446 h 1289805"/>
              <a:gd name="connsiteX7" fmla="*/ 172514 w 3214080"/>
              <a:gd name="connsiteY7" fmla="*/ 695446 h 1289805"/>
              <a:gd name="connsiteX8" fmla="*/ 185214 w 3214080"/>
              <a:gd name="connsiteY8" fmla="*/ 746246 h 1289805"/>
              <a:gd name="connsiteX0" fmla="*/ 528114 w 3214080"/>
              <a:gd name="connsiteY0" fmla="*/ 352546 h 1300119"/>
              <a:gd name="connsiteX1" fmla="*/ 286814 w 3214080"/>
              <a:gd name="connsiteY1" fmla="*/ 581146 h 1300119"/>
              <a:gd name="connsiteX2" fmla="*/ 1277414 w 3214080"/>
              <a:gd name="connsiteY2" fmla="*/ 1277145 h 1300119"/>
              <a:gd name="connsiteX3" fmla="*/ 3182414 w 3214080"/>
              <a:gd name="connsiteY3" fmla="*/ 962146 h 1300119"/>
              <a:gd name="connsiteX4" fmla="*/ 2407714 w 3214080"/>
              <a:gd name="connsiteY4" fmla="*/ 123946 h 1300119"/>
              <a:gd name="connsiteX5" fmla="*/ 401114 w 3214080"/>
              <a:gd name="connsiteY5" fmla="*/ 98546 h 1300119"/>
              <a:gd name="connsiteX6" fmla="*/ 172514 w 3214080"/>
              <a:gd name="connsiteY6" fmla="*/ 695446 h 1300119"/>
              <a:gd name="connsiteX7" fmla="*/ 172514 w 3214080"/>
              <a:gd name="connsiteY7" fmla="*/ 695446 h 1300119"/>
              <a:gd name="connsiteX8" fmla="*/ 185214 w 3214080"/>
              <a:gd name="connsiteY8" fmla="*/ 746246 h 1300119"/>
              <a:gd name="connsiteX0" fmla="*/ 528114 w 3221793"/>
              <a:gd name="connsiteY0" fmla="*/ 352546 h 1261163"/>
              <a:gd name="connsiteX1" fmla="*/ 286814 w 3221793"/>
              <a:gd name="connsiteY1" fmla="*/ 581146 h 1261163"/>
              <a:gd name="connsiteX2" fmla="*/ 1112314 w 3221793"/>
              <a:gd name="connsiteY2" fmla="*/ 1235245 h 1261163"/>
              <a:gd name="connsiteX3" fmla="*/ 3182414 w 3221793"/>
              <a:gd name="connsiteY3" fmla="*/ 962146 h 1261163"/>
              <a:gd name="connsiteX4" fmla="*/ 2407714 w 3221793"/>
              <a:gd name="connsiteY4" fmla="*/ 123946 h 1261163"/>
              <a:gd name="connsiteX5" fmla="*/ 401114 w 3221793"/>
              <a:gd name="connsiteY5" fmla="*/ 98546 h 1261163"/>
              <a:gd name="connsiteX6" fmla="*/ 172514 w 3221793"/>
              <a:gd name="connsiteY6" fmla="*/ 695446 h 1261163"/>
              <a:gd name="connsiteX7" fmla="*/ 172514 w 3221793"/>
              <a:gd name="connsiteY7" fmla="*/ 695446 h 1261163"/>
              <a:gd name="connsiteX8" fmla="*/ 185214 w 3221793"/>
              <a:gd name="connsiteY8" fmla="*/ 746246 h 1261163"/>
              <a:gd name="connsiteX0" fmla="*/ 528114 w 3221793"/>
              <a:gd name="connsiteY0" fmla="*/ 352546 h 1239123"/>
              <a:gd name="connsiteX1" fmla="*/ 274114 w 3221793"/>
              <a:gd name="connsiteY1" fmla="*/ 801122 h 1239123"/>
              <a:gd name="connsiteX2" fmla="*/ 1112314 w 3221793"/>
              <a:gd name="connsiteY2" fmla="*/ 1235245 h 1239123"/>
              <a:gd name="connsiteX3" fmla="*/ 3182414 w 3221793"/>
              <a:gd name="connsiteY3" fmla="*/ 962146 h 1239123"/>
              <a:gd name="connsiteX4" fmla="*/ 2407714 w 3221793"/>
              <a:gd name="connsiteY4" fmla="*/ 123946 h 1239123"/>
              <a:gd name="connsiteX5" fmla="*/ 401114 w 3221793"/>
              <a:gd name="connsiteY5" fmla="*/ 98546 h 1239123"/>
              <a:gd name="connsiteX6" fmla="*/ 172514 w 3221793"/>
              <a:gd name="connsiteY6" fmla="*/ 695446 h 1239123"/>
              <a:gd name="connsiteX7" fmla="*/ 172514 w 3221793"/>
              <a:gd name="connsiteY7" fmla="*/ 695446 h 1239123"/>
              <a:gd name="connsiteX8" fmla="*/ 185214 w 3221793"/>
              <a:gd name="connsiteY8" fmla="*/ 746246 h 1239123"/>
              <a:gd name="connsiteX0" fmla="*/ 607541 w 3313102"/>
              <a:gd name="connsiteY0" fmla="*/ 287789 h 1174366"/>
              <a:gd name="connsiteX1" fmla="*/ 353541 w 3313102"/>
              <a:gd name="connsiteY1" fmla="*/ 736365 h 1174366"/>
              <a:gd name="connsiteX2" fmla="*/ 1191741 w 3313102"/>
              <a:gd name="connsiteY2" fmla="*/ 1170488 h 1174366"/>
              <a:gd name="connsiteX3" fmla="*/ 3261841 w 3313102"/>
              <a:gd name="connsiteY3" fmla="*/ 897389 h 1174366"/>
              <a:gd name="connsiteX4" fmla="*/ 2487141 w 3313102"/>
              <a:gd name="connsiteY4" fmla="*/ 59189 h 1174366"/>
              <a:gd name="connsiteX5" fmla="*/ 353541 w 3313102"/>
              <a:gd name="connsiteY5" fmla="*/ 201390 h 1174366"/>
              <a:gd name="connsiteX6" fmla="*/ 251941 w 3313102"/>
              <a:gd name="connsiteY6" fmla="*/ 630689 h 1174366"/>
              <a:gd name="connsiteX7" fmla="*/ 251941 w 3313102"/>
              <a:gd name="connsiteY7" fmla="*/ 630689 h 1174366"/>
              <a:gd name="connsiteX8" fmla="*/ 264641 w 3313102"/>
              <a:gd name="connsiteY8" fmla="*/ 681489 h 1174366"/>
              <a:gd name="connsiteX0" fmla="*/ 607541 w 3313102"/>
              <a:gd name="connsiteY0" fmla="*/ 287789 h 1174366"/>
              <a:gd name="connsiteX1" fmla="*/ 353541 w 3313102"/>
              <a:gd name="connsiteY1" fmla="*/ 736365 h 1174366"/>
              <a:gd name="connsiteX2" fmla="*/ 1191741 w 3313102"/>
              <a:gd name="connsiteY2" fmla="*/ 1170488 h 1174366"/>
              <a:gd name="connsiteX3" fmla="*/ 3261841 w 3313102"/>
              <a:gd name="connsiteY3" fmla="*/ 897389 h 1174366"/>
              <a:gd name="connsiteX4" fmla="*/ 2487141 w 3313102"/>
              <a:gd name="connsiteY4" fmla="*/ 59189 h 1174366"/>
              <a:gd name="connsiteX5" fmla="*/ 353541 w 3313102"/>
              <a:gd name="connsiteY5" fmla="*/ 201390 h 1174366"/>
              <a:gd name="connsiteX6" fmla="*/ 251941 w 3313102"/>
              <a:gd name="connsiteY6" fmla="*/ 630689 h 1174366"/>
              <a:gd name="connsiteX7" fmla="*/ 251941 w 3313102"/>
              <a:gd name="connsiteY7" fmla="*/ 630689 h 1174366"/>
              <a:gd name="connsiteX8" fmla="*/ 239241 w 3313102"/>
              <a:gd name="connsiteY8" fmla="*/ 1006216 h 1174366"/>
              <a:gd name="connsiteX0" fmla="*/ 608073 w 3313634"/>
              <a:gd name="connsiteY0" fmla="*/ 287789 h 1174366"/>
              <a:gd name="connsiteX1" fmla="*/ 354073 w 3313634"/>
              <a:gd name="connsiteY1" fmla="*/ 736365 h 1174366"/>
              <a:gd name="connsiteX2" fmla="*/ 1192273 w 3313634"/>
              <a:gd name="connsiteY2" fmla="*/ 1170488 h 1174366"/>
              <a:gd name="connsiteX3" fmla="*/ 3262373 w 3313634"/>
              <a:gd name="connsiteY3" fmla="*/ 897389 h 1174366"/>
              <a:gd name="connsiteX4" fmla="*/ 2487673 w 3313634"/>
              <a:gd name="connsiteY4" fmla="*/ 59189 h 1174366"/>
              <a:gd name="connsiteX5" fmla="*/ 354073 w 3313634"/>
              <a:gd name="connsiteY5" fmla="*/ 201390 h 1174366"/>
              <a:gd name="connsiteX6" fmla="*/ 252473 w 3313634"/>
              <a:gd name="connsiteY6" fmla="*/ 630689 h 1174366"/>
              <a:gd name="connsiteX7" fmla="*/ 265173 w 3313634"/>
              <a:gd name="connsiteY7" fmla="*/ 882090 h 1174366"/>
              <a:gd name="connsiteX8" fmla="*/ 239773 w 3313634"/>
              <a:gd name="connsiteY8" fmla="*/ 1006216 h 1174366"/>
              <a:gd name="connsiteX0" fmla="*/ 544557 w 3250118"/>
              <a:gd name="connsiteY0" fmla="*/ 270195 h 1156772"/>
              <a:gd name="connsiteX1" fmla="*/ 290557 w 3250118"/>
              <a:gd name="connsiteY1" fmla="*/ 718771 h 1156772"/>
              <a:gd name="connsiteX2" fmla="*/ 1128757 w 3250118"/>
              <a:gd name="connsiteY2" fmla="*/ 1152894 h 1156772"/>
              <a:gd name="connsiteX3" fmla="*/ 3198857 w 3250118"/>
              <a:gd name="connsiteY3" fmla="*/ 879795 h 1156772"/>
              <a:gd name="connsiteX4" fmla="*/ 2424157 w 3250118"/>
              <a:gd name="connsiteY4" fmla="*/ 41595 h 1156772"/>
              <a:gd name="connsiteX5" fmla="*/ 290557 w 3250118"/>
              <a:gd name="connsiteY5" fmla="*/ 183796 h 1156772"/>
              <a:gd name="connsiteX6" fmla="*/ 11157 w 3250118"/>
              <a:gd name="connsiteY6" fmla="*/ 675945 h 1156772"/>
              <a:gd name="connsiteX7" fmla="*/ 201657 w 3250118"/>
              <a:gd name="connsiteY7" fmla="*/ 864496 h 1156772"/>
              <a:gd name="connsiteX8" fmla="*/ 176257 w 3250118"/>
              <a:gd name="connsiteY8" fmla="*/ 988622 h 1156772"/>
              <a:gd name="connsiteX0" fmla="*/ 542709 w 3248270"/>
              <a:gd name="connsiteY0" fmla="*/ 270195 h 1156772"/>
              <a:gd name="connsiteX1" fmla="*/ 288709 w 3248270"/>
              <a:gd name="connsiteY1" fmla="*/ 718771 h 1156772"/>
              <a:gd name="connsiteX2" fmla="*/ 1126909 w 3248270"/>
              <a:gd name="connsiteY2" fmla="*/ 1152894 h 1156772"/>
              <a:gd name="connsiteX3" fmla="*/ 3197009 w 3248270"/>
              <a:gd name="connsiteY3" fmla="*/ 879795 h 1156772"/>
              <a:gd name="connsiteX4" fmla="*/ 2422309 w 3248270"/>
              <a:gd name="connsiteY4" fmla="*/ 41595 h 1156772"/>
              <a:gd name="connsiteX5" fmla="*/ 288709 w 3248270"/>
              <a:gd name="connsiteY5" fmla="*/ 183796 h 1156772"/>
              <a:gd name="connsiteX6" fmla="*/ 9309 w 3248270"/>
              <a:gd name="connsiteY6" fmla="*/ 675945 h 1156772"/>
              <a:gd name="connsiteX7" fmla="*/ 174409 w 3248270"/>
              <a:gd name="connsiteY7" fmla="*/ 988622 h 1156772"/>
              <a:gd name="connsiteX0" fmla="*/ 542709 w 3248270"/>
              <a:gd name="connsiteY0" fmla="*/ 270195 h 1156772"/>
              <a:gd name="connsiteX1" fmla="*/ 288709 w 3248270"/>
              <a:gd name="connsiteY1" fmla="*/ 718771 h 1156772"/>
              <a:gd name="connsiteX2" fmla="*/ 1126909 w 3248270"/>
              <a:gd name="connsiteY2" fmla="*/ 1152894 h 1156772"/>
              <a:gd name="connsiteX3" fmla="*/ 3197009 w 3248270"/>
              <a:gd name="connsiteY3" fmla="*/ 879795 h 1156772"/>
              <a:gd name="connsiteX4" fmla="*/ 2422309 w 3248270"/>
              <a:gd name="connsiteY4" fmla="*/ 41595 h 1156772"/>
              <a:gd name="connsiteX5" fmla="*/ 288709 w 3248270"/>
              <a:gd name="connsiteY5" fmla="*/ 183796 h 1156772"/>
              <a:gd name="connsiteX6" fmla="*/ 9309 w 3248270"/>
              <a:gd name="connsiteY6" fmla="*/ 675945 h 1156772"/>
              <a:gd name="connsiteX0" fmla="*/ 615548 w 3321109"/>
              <a:gd name="connsiteY0" fmla="*/ 270195 h 1156772"/>
              <a:gd name="connsiteX1" fmla="*/ 361548 w 3321109"/>
              <a:gd name="connsiteY1" fmla="*/ 718771 h 1156772"/>
              <a:gd name="connsiteX2" fmla="*/ 1199748 w 3321109"/>
              <a:gd name="connsiteY2" fmla="*/ 1152894 h 1156772"/>
              <a:gd name="connsiteX3" fmla="*/ 3269848 w 3321109"/>
              <a:gd name="connsiteY3" fmla="*/ 879795 h 1156772"/>
              <a:gd name="connsiteX4" fmla="*/ 2495148 w 3321109"/>
              <a:gd name="connsiteY4" fmla="*/ 41595 h 1156772"/>
              <a:gd name="connsiteX5" fmla="*/ 361548 w 3321109"/>
              <a:gd name="connsiteY5" fmla="*/ 183796 h 1156772"/>
              <a:gd name="connsiteX6" fmla="*/ 82148 w 3321109"/>
              <a:gd name="connsiteY6" fmla="*/ 675945 h 1156772"/>
              <a:gd name="connsiteX0" fmla="*/ 479379 w 3184940"/>
              <a:gd name="connsiteY0" fmla="*/ 269450 h 1156027"/>
              <a:gd name="connsiteX1" fmla="*/ 225379 w 3184940"/>
              <a:gd name="connsiteY1" fmla="*/ 718026 h 1156027"/>
              <a:gd name="connsiteX2" fmla="*/ 1063579 w 3184940"/>
              <a:gd name="connsiteY2" fmla="*/ 1152149 h 1156027"/>
              <a:gd name="connsiteX3" fmla="*/ 3133679 w 3184940"/>
              <a:gd name="connsiteY3" fmla="*/ 879050 h 1156027"/>
              <a:gd name="connsiteX4" fmla="*/ 2358979 w 3184940"/>
              <a:gd name="connsiteY4" fmla="*/ 40850 h 1156027"/>
              <a:gd name="connsiteX5" fmla="*/ 225379 w 3184940"/>
              <a:gd name="connsiteY5" fmla="*/ 183051 h 1156027"/>
              <a:gd name="connsiteX6" fmla="*/ 161879 w 3184940"/>
              <a:gd name="connsiteY6" fmla="*/ 643775 h 1156027"/>
              <a:gd name="connsiteX0" fmla="*/ 358604 w 3059838"/>
              <a:gd name="connsiteY0" fmla="*/ 283275 h 1169852"/>
              <a:gd name="connsiteX1" fmla="*/ 104604 w 3059838"/>
              <a:gd name="connsiteY1" fmla="*/ 731851 h 1169852"/>
              <a:gd name="connsiteX2" fmla="*/ 942804 w 3059838"/>
              <a:gd name="connsiteY2" fmla="*/ 1165974 h 1169852"/>
              <a:gd name="connsiteX3" fmla="*/ 3012904 w 3059838"/>
              <a:gd name="connsiteY3" fmla="*/ 892875 h 1169852"/>
              <a:gd name="connsiteX4" fmla="*/ 2238204 w 3059838"/>
              <a:gd name="connsiteY4" fmla="*/ 54675 h 1169852"/>
              <a:gd name="connsiteX5" fmla="*/ 523704 w 3059838"/>
              <a:gd name="connsiteY5" fmla="*/ 144501 h 1169852"/>
              <a:gd name="connsiteX6" fmla="*/ 41104 w 3059838"/>
              <a:gd name="connsiteY6" fmla="*/ 657600 h 1169852"/>
              <a:gd name="connsiteX0" fmla="*/ 358604 w 3128222"/>
              <a:gd name="connsiteY0" fmla="*/ 283275 h 1185594"/>
              <a:gd name="connsiteX1" fmla="*/ 104604 w 3128222"/>
              <a:gd name="connsiteY1" fmla="*/ 731851 h 1185594"/>
              <a:gd name="connsiteX2" fmla="*/ 942804 w 3128222"/>
              <a:gd name="connsiteY2" fmla="*/ 1165974 h 1185594"/>
              <a:gd name="connsiteX3" fmla="*/ 3012904 w 3128222"/>
              <a:gd name="connsiteY3" fmla="*/ 892875 h 1185594"/>
              <a:gd name="connsiteX4" fmla="*/ 2238204 w 3128222"/>
              <a:gd name="connsiteY4" fmla="*/ 54675 h 1185594"/>
              <a:gd name="connsiteX5" fmla="*/ 523704 w 3128222"/>
              <a:gd name="connsiteY5" fmla="*/ 144501 h 1185594"/>
              <a:gd name="connsiteX6" fmla="*/ 41104 w 3128222"/>
              <a:gd name="connsiteY6" fmla="*/ 657600 h 118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28222" h="1185594">
                <a:moveTo>
                  <a:pt x="358604" y="283275"/>
                </a:moveTo>
                <a:cubicBezTo>
                  <a:pt x="208320" y="306558"/>
                  <a:pt x="7237" y="584735"/>
                  <a:pt x="104604" y="731851"/>
                </a:cubicBezTo>
                <a:cubicBezTo>
                  <a:pt x="201971" y="878967"/>
                  <a:pt x="458087" y="1139137"/>
                  <a:pt x="942804" y="1165974"/>
                </a:cubicBezTo>
                <a:cubicBezTo>
                  <a:pt x="1427521" y="1192811"/>
                  <a:pt x="2606504" y="1245691"/>
                  <a:pt x="3012904" y="892875"/>
                </a:cubicBezTo>
                <a:cubicBezTo>
                  <a:pt x="3419304" y="540059"/>
                  <a:pt x="2653071" y="179404"/>
                  <a:pt x="2238204" y="54675"/>
                </a:cubicBezTo>
                <a:cubicBezTo>
                  <a:pt x="1823337" y="-70054"/>
                  <a:pt x="889887" y="44014"/>
                  <a:pt x="523704" y="144501"/>
                </a:cubicBezTo>
                <a:cubicBezTo>
                  <a:pt x="157521" y="244988"/>
                  <a:pt x="-104946" y="502512"/>
                  <a:pt x="41104" y="65760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2228850" y="5869159"/>
            <a:ext cx="736600" cy="622300"/>
          </a:xfrm>
          <a:custGeom>
            <a:avLst/>
            <a:gdLst>
              <a:gd name="connsiteX0" fmla="*/ 382948 w 3078718"/>
              <a:gd name="connsiteY0" fmla="*/ 330995 h 1431251"/>
              <a:gd name="connsiteX1" fmla="*/ 205148 w 3078718"/>
              <a:gd name="connsiteY1" fmla="*/ 559595 h 1431251"/>
              <a:gd name="connsiteX2" fmla="*/ 1119548 w 3078718"/>
              <a:gd name="connsiteY2" fmla="*/ 1423195 h 1431251"/>
              <a:gd name="connsiteX3" fmla="*/ 3037248 w 3078718"/>
              <a:gd name="connsiteY3" fmla="*/ 940595 h 1431251"/>
              <a:gd name="connsiteX4" fmla="*/ 2262548 w 3078718"/>
              <a:gd name="connsiteY4" fmla="*/ 102395 h 1431251"/>
              <a:gd name="connsiteX5" fmla="*/ 255948 w 3078718"/>
              <a:gd name="connsiteY5" fmla="*/ 76995 h 1431251"/>
              <a:gd name="connsiteX6" fmla="*/ 27348 w 3078718"/>
              <a:gd name="connsiteY6" fmla="*/ 673895 h 1431251"/>
              <a:gd name="connsiteX7" fmla="*/ 27348 w 3078718"/>
              <a:gd name="connsiteY7" fmla="*/ 673895 h 1431251"/>
              <a:gd name="connsiteX8" fmla="*/ 40048 w 3078718"/>
              <a:gd name="connsiteY8" fmla="*/ 724695 h 1431251"/>
              <a:gd name="connsiteX0" fmla="*/ 528114 w 3223884"/>
              <a:gd name="connsiteY0" fmla="*/ 373292 h 1473548"/>
              <a:gd name="connsiteX1" fmla="*/ 350314 w 3223884"/>
              <a:gd name="connsiteY1" fmla="*/ 601892 h 1473548"/>
              <a:gd name="connsiteX2" fmla="*/ 1264714 w 3223884"/>
              <a:gd name="connsiteY2" fmla="*/ 1465492 h 1473548"/>
              <a:gd name="connsiteX3" fmla="*/ 3182414 w 3223884"/>
              <a:gd name="connsiteY3" fmla="*/ 982892 h 1473548"/>
              <a:gd name="connsiteX4" fmla="*/ 2407714 w 3223884"/>
              <a:gd name="connsiteY4" fmla="*/ 144692 h 1473548"/>
              <a:gd name="connsiteX5" fmla="*/ 401114 w 3223884"/>
              <a:gd name="connsiteY5" fmla="*/ 119292 h 1473548"/>
              <a:gd name="connsiteX6" fmla="*/ 172514 w 3223884"/>
              <a:gd name="connsiteY6" fmla="*/ 716192 h 1473548"/>
              <a:gd name="connsiteX7" fmla="*/ 172514 w 3223884"/>
              <a:gd name="connsiteY7" fmla="*/ 716192 h 1473548"/>
              <a:gd name="connsiteX8" fmla="*/ 185214 w 3223884"/>
              <a:gd name="connsiteY8" fmla="*/ 766992 h 1473548"/>
              <a:gd name="connsiteX0" fmla="*/ 528114 w 3322564"/>
              <a:gd name="connsiteY0" fmla="*/ 373292 h 1488158"/>
              <a:gd name="connsiteX1" fmla="*/ 350314 w 3322564"/>
              <a:gd name="connsiteY1" fmla="*/ 601892 h 1488158"/>
              <a:gd name="connsiteX2" fmla="*/ 1264714 w 3322564"/>
              <a:gd name="connsiteY2" fmla="*/ 1465492 h 1488158"/>
              <a:gd name="connsiteX3" fmla="*/ 3182414 w 3322564"/>
              <a:gd name="connsiteY3" fmla="*/ 982892 h 1488158"/>
              <a:gd name="connsiteX4" fmla="*/ 2407714 w 3322564"/>
              <a:gd name="connsiteY4" fmla="*/ 144692 h 1488158"/>
              <a:gd name="connsiteX5" fmla="*/ 401114 w 3322564"/>
              <a:gd name="connsiteY5" fmla="*/ 119292 h 1488158"/>
              <a:gd name="connsiteX6" fmla="*/ 172514 w 3322564"/>
              <a:gd name="connsiteY6" fmla="*/ 716192 h 1488158"/>
              <a:gd name="connsiteX7" fmla="*/ 172514 w 3322564"/>
              <a:gd name="connsiteY7" fmla="*/ 716192 h 1488158"/>
              <a:gd name="connsiteX8" fmla="*/ 185214 w 3322564"/>
              <a:gd name="connsiteY8" fmla="*/ 766992 h 1488158"/>
              <a:gd name="connsiteX0" fmla="*/ 528114 w 3322564"/>
              <a:gd name="connsiteY0" fmla="*/ 373292 h 1514118"/>
              <a:gd name="connsiteX1" fmla="*/ 350314 w 3322564"/>
              <a:gd name="connsiteY1" fmla="*/ 601892 h 1514118"/>
              <a:gd name="connsiteX2" fmla="*/ 1264714 w 3322564"/>
              <a:gd name="connsiteY2" fmla="*/ 1465492 h 1514118"/>
              <a:gd name="connsiteX3" fmla="*/ 3182414 w 3322564"/>
              <a:gd name="connsiteY3" fmla="*/ 982892 h 1514118"/>
              <a:gd name="connsiteX4" fmla="*/ 2407714 w 3322564"/>
              <a:gd name="connsiteY4" fmla="*/ 144692 h 1514118"/>
              <a:gd name="connsiteX5" fmla="*/ 401114 w 3322564"/>
              <a:gd name="connsiteY5" fmla="*/ 119292 h 1514118"/>
              <a:gd name="connsiteX6" fmla="*/ 172514 w 3322564"/>
              <a:gd name="connsiteY6" fmla="*/ 716192 h 1514118"/>
              <a:gd name="connsiteX7" fmla="*/ 172514 w 3322564"/>
              <a:gd name="connsiteY7" fmla="*/ 716192 h 1514118"/>
              <a:gd name="connsiteX8" fmla="*/ 185214 w 3322564"/>
              <a:gd name="connsiteY8" fmla="*/ 766992 h 1514118"/>
              <a:gd name="connsiteX0" fmla="*/ 528114 w 3372066"/>
              <a:gd name="connsiteY0" fmla="*/ 398024 h 1538850"/>
              <a:gd name="connsiteX1" fmla="*/ 350314 w 3372066"/>
              <a:gd name="connsiteY1" fmla="*/ 626624 h 1538850"/>
              <a:gd name="connsiteX2" fmla="*/ 1264714 w 3372066"/>
              <a:gd name="connsiteY2" fmla="*/ 1490224 h 1538850"/>
              <a:gd name="connsiteX3" fmla="*/ 3182414 w 3372066"/>
              <a:gd name="connsiteY3" fmla="*/ 1007624 h 1538850"/>
              <a:gd name="connsiteX4" fmla="*/ 2407714 w 3372066"/>
              <a:gd name="connsiteY4" fmla="*/ 169424 h 1538850"/>
              <a:gd name="connsiteX5" fmla="*/ 401114 w 3372066"/>
              <a:gd name="connsiteY5" fmla="*/ 144024 h 1538850"/>
              <a:gd name="connsiteX6" fmla="*/ 172514 w 3372066"/>
              <a:gd name="connsiteY6" fmla="*/ 740924 h 1538850"/>
              <a:gd name="connsiteX7" fmla="*/ 172514 w 3372066"/>
              <a:gd name="connsiteY7" fmla="*/ 740924 h 1538850"/>
              <a:gd name="connsiteX8" fmla="*/ 185214 w 3372066"/>
              <a:gd name="connsiteY8" fmla="*/ 791724 h 1538850"/>
              <a:gd name="connsiteX0" fmla="*/ 528114 w 3303014"/>
              <a:gd name="connsiteY0" fmla="*/ 352546 h 1493372"/>
              <a:gd name="connsiteX1" fmla="*/ 350314 w 3303014"/>
              <a:gd name="connsiteY1" fmla="*/ 581146 h 1493372"/>
              <a:gd name="connsiteX2" fmla="*/ 1264714 w 3303014"/>
              <a:gd name="connsiteY2" fmla="*/ 1444746 h 1493372"/>
              <a:gd name="connsiteX3" fmla="*/ 3182414 w 3303014"/>
              <a:gd name="connsiteY3" fmla="*/ 962146 h 1493372"/>
              <a:gd name="connsiteX4" fmla="*/ 2407714 w 3303014"/>
              <a:gd name="connsiteY4" fmla="*/ 123946 h 1493372"/>
              <a:gd name="connsiteX5" fmla="*/ 401114 w 3303014"/>
              <a:gd name="connsiteY5" fmla="*/ 98546 h 1493372"/>
              <a:gd name="connsiteX6" fmla="*/ 172514 w 3303014"/>
              <a:gd name="connsiteY6" fmla="*/ 695446 h 1493372"/>
              <a:gd name="connsiteX7" fmla="*/ 172514 w 3303014"/>
              <a:gd name="connsiteY7" fmla="*/ 695446 h 1493372"/>
              <a:gd name="connsiteX8" fmla="*/ 185214 w 3303014"/>
              <a:gd name="connsiteY8" fmla="*/ 746246 h 1493372"/>
              <a:gd name="connsiteX0" fmla="*/ 528114 w 3303014"/>
              <a:gd name="connsiteY0" fmla="*/ 352546 h 1493372"/>
              <a:gd name="connsiteX1" fmla="*/ 350314 w 3303014"/>
              <a:gd name="connsiteY1" fmla="*/ 581146 h 1493372"/>
              <a:gd name="connsiteX2" fmla="*/ 1264714 w 3303014"/>
              <a:gd name="connsiteY2" fmla="*/ 1444746 h 1493372"/>
              <a:gd name="connsiteX3" fmla="*/ 3182414 w 3303014"/>
              <a:gd name="connsiteY3" fmla="*/ 962146 h 1493372"/>
              <a:gd name="connsiteX4" fmla="*/ 2407714 w 3303014"/>
              <a:gd name="connsiteY4" fmla="*/ 123946 h 1493372"/>
              <a:gd name="connsiteX5" fmla="*/ 401114 w 3303014"/>
              <a:gd name="connsiteY5" fmla="*/ 98546 h 1493372"/>
              <a:gd name="connsiteX6" fmla="*/ 172514 w 3303014"/>
              <a:gd name="connsiteY6" fmla="*/ 695446 h 1493372"/>
              <a:gd name="connsiteX7" fmla="*/ 172514 w 3303014"/>
              <a:gd name="connsiteY7" fmla="*/ 695446 h 1493372"/>
              <a:gd name="connsiteX8" fmla="*/ 185214 w 3303014"/>
              <a:gd name="connsiteY8" fmla="*/ 746246 h 1493372"/>
              <a:gd name="connsiteX0" fmla="*/ 528114 w 3303014"/>
              <a:gd name="connsiteY0" fmla="*/ 352546 h 1467412"/>
              <a:gd name="connsiteX1" fmla="*/ 286814 w 3303014"/>
              <a:gd name="connsiteY1" fmla="*/ 581146 h 1467412"/>
              <a:gd name="connsiteX2" fmla="*/ 1264714 w 3303014"/>
              <a:gd name="connsiteY2" fmla="*/ 1444746 h 1467412"/>
              <a:gd name="connsiteX3" fmla="*/ 3182414 w 3303014"/>
              <a:gd name="connsiteY3" fmla="*/ 962146 h 1467412"/>
              <a:gd name="connsiteX4" fmla="*/ 2407714 w 3303014"/>
              <a:gd name="connsiteY4" fmla="*/ 123946 h 1467412"/>
              <a:gd name="connsiteX5" fmla="*/ 401114 w 3303014"/>
              <a:gd name="connsiteY5" fmla="*/ 98546 h 1467412"/>
              <a:gd name="connsiteX6" fmla="*/ 172514 w 3303014"/>
              <a:gd name="connsiteY6" fmla="*/ 695446 h 1467412"/>
              <a:gd name="connsiteX7" fmla="*/ 172514 w 3303014"/>
              <a:gd name="connsiteY7" fmla="*/ 695446 h 1467412"/>
              <a:gd name="connsiteX8" fmla="*/ 185214 w 3303014"/>
              <a:gd name="connsiteY8" fmla="*/ 746246 h 1467412"/>
              <a:gd name="connsiteX0" fmla="*/ 528114 w 3214080"/>
              <a:gd name="connsiteY0" fmla="*/ 352546 h 1289805"/>
              <a:gd name="connsiteX1" fmla="*/ 286814 w 3214080"/>
              <a:gd name="connsiteY1" fmla="*/ 581146 h 1289805"/>
              <a:gd name="connsiteX2" fmla="*/ 1277414 w 3214080"/>
              <a:gd name="connsiteY2" fmla="*/ 1277145 h 1289805"/>
              <a:gd name="connsiteX3" fmla="*/ 3182414 w 3214080"/>
              <a:gd name="connsiteY3" fmla="*/ 962146 h 1289805"/>
              <a:gd name="connsiteX4" fmla="*/ 2407714 w 3214080"/>
              <a:gd name="connsiteY4" fmla="*/ 123946 h 1289805"/>
              <a:gd name="connsiteX5" fmla="*/ 401114 w 3214080"/>
              <a:gd name="connsiteY5" fmla="*/ 98546 h 1289805"/>
              <a:gd name="connsiteX6" fmla="*/ 172514 w 3214080"/>
              <a:gd name="connsiteY6" fmla="*/ 695446 h 1289805"/>
              <a:gd name="connsiteX7" fmla="*/ 172514 w 3214080"/>
              <a:gd name="connsiteY7" fmla="*/ 695446 h 1289805"/>
              <a:gd name="connsiteX8" fmla="*/ 185214 w 3214080"/>
              <a:gd name="connsiteY8" fmla="*/ 746246 h 1289805"/>
              <a:gd name="connsiteX0" fmla="*/ 528114 w 3214080"/>
              <a:gd name="connsiteY0" fmla="*/ 352546 h 1300119"/>
              <a:gd name="connsiteX1" fmla="*/ 286814 w 3214080"/>
              <a:gd name="connsiteY1" fmla="*/ 581146 h 1300119"/>
              <a:gd name="connsiteX2" fmla="*/ 1277414 w 3214080"/>
              <a:gd name="connsiteY2" fmla="*/ 1277145 h 1300119"/>
              <a:gd name="connsiteX3" fmla="*/ 3182414 w 3214080"/>
              <a:gd name="connsiteY3" fmla="*/ 962146 h 1300119"/>
              <a:gd name="connsiteX4" fmla="*/ 2407714 w 3214080"/>
              <a:gd name="connsiteY4" fmla="*/ 123946 h 1300119"/>
              <a:gd name="connsiteX5" fmla="*/ 401114 w 3214080"/>
              <a:gd name="connsiteY5" fmla="*/ 98546 h 1300119"/>
              <a:gd name="connsiteX6" fmla="*/ 172514 w 3214080"/>
              <a:gd name="connsiteY6" fmla="*/ 695446 h 1300119"/>
              <a:gd name="connsiteX7" fmla="*/ 172514 w 3214080"/>
              <a:gd name="connsiteY7" fmla="*/ 695446 h 1300119"/>
              <a:gd name="connsiteX8" fmla="*/ 185214 w 3214080"/>
              <a:gd name="connsiteY8" fmla="*/ 746246 h 1300119"/>
              <a:gd name="connsiteX0" fmla="*/ 528114 w 3221793"/>
              <a:gd name="connsiteY0" fmla="*/ 352546 h 1261163"/>
              <a:gd name="connsiteX1" fmla="*/ 286814 w 3221793"/>
              <a:gd name="connsiteY1" fmla="*/ 581146 h 1261163"/>
              <a:gd name="connsiteX2" fmla="*/ 1112314 w 3221793"/>
              <a:gd name="connsiteY2" fmla="*/ 1235245 h 1261163"/>
              <a:gd name="connsiteX3" fmla="*/ 3182414 w 3221793"/>
              <a:gd name="connsiteY3" fmla="*/ 962146 h 1261163"/>
              <a:gd name="connsiteX4" fmla="*/ 2407714 w 3221793"/>
              <a:gd name="connsiteY4" fmla="*/ 123946 h 1261163"/>
              <a:gd name="connsiteX5" fmla="*/ 401114 w 3221793"/>
              <a:gd name="connsiteY5" fmla="*/ 98546 h 1261163"/>
              <a:gd name="connsiteX6" fmla="*/ 172514 w 3221793"/>
              <a:gd name="connsiteY6" fmla="*/ 695446 h 1261163"/>
              <a:gd name="connsiteX7" fmla="*/ 172514 w 3221793"/>
              <a:gd name="connsiteY7" fmla="*/ 695446 h 1261163"/>
              <a:gd name="connsiteX8" fmla="*/ 185214 w 3221793"/>
              <a:gd name="connsiteY8" fmla="*/ 746246 h 1261163"/>
              <a:gd name="connsiteX0" fmla="*/ 528114 w 3221793"/>
              <a:gd name="connsiteY0" fmla="*/ 352546 h 1239123"/>
              <a:gd name="connsiteX1" fmla="*/ 274114 w 3221793"/>
              <a:gd name="connsiteY1" fmla="*/ 801122 h 1239123"/>
              <a:gd name="connsiteX2" fmla="*/ 1112314 w 3221793"/>
              <a:gd name="connsiteY2" fmla="*/ 1235245 h 1239123"/>
              <a:gd name="connsiteX3" fmla="*/ 3182414 w 3221793"/>
              <a:gd name="connsiteY3" fmla="*/ 962146 h 1239123"/>
              <a:gd name="connsiteX4" fmla="*/ 2407714 w 3221793"/>
              <a:gd name="connsiteY4" fmla="*/ 123946 h 1239123"/>
              <a:gd name="connsiteX5" fmla="*/ 401114 w 3221793"/>
              <a:gd name="connsiteY5" fmla="*/ 98546 h 1239123"/>
              <a:gd name="connsiteX6" fmla="*/ 172514 w 3221793"/>
              <a:gd name="connsiteY6" fmla="*/ 695446 h 1239123"/>
              <a:gd name="connsiteX7" fmla="*/ 172514 w 3221793"/>
              <a:gd name="connsiteY7" fmla="*/ 695446 h 1239123"/>
              <a:gd name="connsiteX8" fmla="*/ 185214 w 3221793"/>
              <a:gd name="connsiteY8" fmla="*/ 746246 h 1239123"/>
              <a:gd name="connsiteX0" fmla="*/ 607541 w 3313102"/>
              <a:gd name="connsiteY0" fmla="*/ 287789 h 1174366"/>
              <a:gd name="connsiteX1" fmla="*/ 353541 w 3313102"/>
              <a:gd name="connsiteY1" fmla="*/ 736365 h 1174366"/>
              <a:gd name="connsiteX2" fmla="*/ 1191741 w 3313102"/>
              <a:gd name="connsiteY2" fmla="*/ 1170488 h 1174366"/>
              <a:gd name="connsiteX3" fmla="*/ 3261841 w 3313102"/>
              <a:gd name="connsiteY3" fmla="*/ 897389 h 1174366"/>
              <a:gd name="connsiteX4" fmla="*/ 2487141 w 3313102"/>
              <a:gd name="connsiteY4" fmla="*/ 59189 h 1174366"/>
              <a:gd name="connsiteX5" fmla="*/ 353541 w 3313102"/>
              <a:gd name="connsiteY5" fmla="*/ 201390 h 1174366"/>
              <a:gd name="connsiteX6" fmla="*/ 251941 w 3313102"/>
              <a:gd name="connsiteY6" fmla="*/ 630689 h 1174366"/>
              <a:gd name="connsiteX7" fmla="*/ 251941 w 3313102"/>
              <a:gd name="connsiteY7" fmla="*/ 630689 h 1174366"/>
              <a:gd name="connsiteX8" fmla="*/ 264641 w 3313102"/>
              <a:gd name="connsiteY8" fmla="*/ 681489 h 1174366"/>
              <a:gd name="connsiteX0" fmla="*/ 607541 w 3313102"/>
              <a:gd name="connsiteY0" fmla="*/ 287789 h 1174366"/>
              <a:gd name="connsiteX1" fmla="*/ 353541 w 3313102"/>
              <a:gd name="connsiteY1" fmla="*/ 736365 h 1174366"/>
              <a:gd name="connsiteX2" fmla="*/ 1191741 w 3313102"/>
              <a:gd name="connsiteY2" fmla="*/ 1170488 h 1174366"/>
              <a:gd name="connsiteX3" fmla="*/ 3261841 w 3313102"/>
              <a:gd name="connsiteY3" fmla="*/ 897389 h 1174366"/>
              <a:gd name="connsiteX4" fmla="*/ 2487141 w 3313102"/>
              <a:gd name="connsiteY4" fmla="*/ 59189 h 1174366"/>
              <a:gd name="connsiteX5" fmla="*/ 353541 w 3313102"/>
              <a:gd name="connsiteY5" fmla="*/ 201390 h 1174366"/>
              <a:gd name="connsiteX6" fmla="*/ 251941 w 3313102"/>
              <a:gd name="connsiteY6" fmla="*/ 630689 h 1174366"/>
              <a:gd name="connsiteX7" fmla="*/ 251941 w 3313102"/>
              <a:gd name="connsiteY7" fmla="*/ 630689 h 1174366"/>
              <a:gd name="connsiteX8" fmla="*/ 239241 w 3313102"/>
              <a:gd name="connsiteY8" fmla="*/ 1006216 h 1174366"/>
              <a:gd name="connsiteX0" fmla="*/ 608073 w 3313634"/>
              <a:gd name="connsiteY0" fmla="*/ 287789 h 1174366"/>
              <a:gd name="connsiteX1" fmla="*/ 354073 w 3313634"/>
              <a:gd name="connsiteY1" fmla="*/ 736365 h 1174366"/>
              <a:gd name="connsiteX2" fmla="*/ 1192273 w 3313634"/>
              <a:gd name="connsiteY2" fmla="*/ 1170488 h 1174366"/>
              <a:gd name="connsiteX3" fmla="*/ 3262373 w 3313634"/>
              <a:gd name="connsiteY3" fmla="*/ 897389 h 1174366"/>
              <a:gd name="connsiteX4" fmla="*/ 2487673 w 3313634"/>
              <a:gd name="connsiteY4" fmla="*/ 59189 h 1174366"/>
              <a:gd name="connsiteX5" fmla="*/ 354073 w 3313634"/>
              <a:gd name="connsiteY5" fmla="*/ 201390 h 1174366"/>
              <a:gd name="connsiteX6" fmla="*/ 252473 w 3313634"/>
              <a:gd name="connsiteY6" fmla="*/ 630689 h 1174366"/>
              <a:gd name="connsiteX7" fmla="*/ 265173 w 3313634"/>
              <a:gd name="connsiteY7" fmla="*/ 882090 h 1174366"/>
              <a:gd name="connsiteX8" fmla="*/ 239773 w 3313634"/>
              <a:gd name="connsiteY8" fmla="*/ 1006216 h 1174366"/>
              <a:gd name="connsiteX0" fmla="*/ 544557 w 3250118"/>
              <a:gd name="connsiteY0" fmla="*/ 270195 h 1156772"/>
              <a:gd name="connsiteX1" fmla="*/ 290557 w 3250118"/>
              <a:gd name="connsiteY1" fmla="*/ 718771 h 1156772"/>
              <a:gd name="connsiteX2" fmla="*/ 1128757 w 3250118"/>
              <a:gd name="connsiteY2" fmla="*/ 1152894 h 1156772"/>
              <a:gd name="connsiteX3" fmla="*/ 3198857 w 3250118"/>
              <a:gd name="connsiteY3" fmla="*/ 879795 h 1156772"/>
              <a:gd name="connsiteX4" fmla="*/ 2424157 w 3250118"/>
              <a:gd name="connsiteY4" fmla="*/ 41595 h 1156772"/>
              <a:gd name="connsiteX5" fmla="*/ 290557 w 3250118"/>
              <a:gd name="connsiteY5" fmla="*/ 183796 h 1156772"/>
              <a:gd name="connsiteX6" fmla="*/ 11157 w 3250118"/>
              <a:gd name="connsiteY6" fmla="*/ 675945 h 1156772"/>
              <a:gd name="connsiteX7" fmla="*/ 201657 w 3250118"/>
              <a:gd name="connsiteY7" fmla="*/ 864496 h 1156772"/>
              <a:gd name="connsiteX8" fmla="*/ 176257 w 3250118"/>
              <a:gd name="connsiteY8" fmla="*/ 988622 h 1156772"/>
              <a:gd name="connsiteX0" fmla="*/ 542709 w 3248270"/>
              <a:gd name="connsiteY0" fmla="*/ 270195 h 1156772"/>
              <a:gd name="connsiteX1" fmla="*/ 288709 w 3248270"/>
              <a:gd name="connsiteY1" fmla="*/ 718771 h 1156772"/>
              <a:gd name="connsiteX2" fmla="*/ 1126909 w 3248270"/>
              <a:gd name="connsiteY2" fmla="*/ 1152894 h 1156772"/>
              <a:gd name="connsiteX3" fmla="*/ 3197009 w 3248270"/>
              <a:gd name="connsiteY3" fmla="*/ 879795 h 1156772"/>
              <a:gd name="connsiteX4" fmla="*/ 2422309 w 3248270"/>
              <a:gd name="connsiteY4" fmla="*/ 41595 h 1156772"/>
              <a:gd name="connsiteX5" fmla="*/ 288709 w 3248270"/>
              <a:gd name="connsiteY5" fmla="*/ 183796 h 1156772"/>
              <a:gd name="connsiteX6" fmla="*/ 9309 w 3248270"/>
              <a:gd name="connsiteY6" fmla="*/ 675945 h 1156772"/>
              <a:gd name="connsiteX7" fmla="*/ 174409 w 3248270"/>
              <a:gd name="connsiteY7" fmla="*/ 988622 h 1156772"/>
              <a:gd name="connsiteX0" fmla="*/ 542709 w 3248270"/>
              <a:gd name="connsiteY0" fmla="*/ 270195 h 1156772"/>
              <a:gd name="connsiteX1" fmla="*/ 288709 w 3248270"/>
              <a:gd name="connsiteY1" fmla="*/ 718771 h 1156772"/>
              <a:gd name="connsiteX2" fmla="*/ 1126909 w 3248270"/>
              <a:gd name="connsiteY2" fmla="*/ 1152894 h 1156772"/>
              <a:gd name="connsiteX3" fmla="*/ 3197009 w 3248270"/>
              <a:gd name="connsiteY3" fmla="*/ 879795 h 1156772"/>
              <a:gd name="connsiteX4" fmla="*/ 2422309 w 3248270"/>
              <a:gd name="connsiteY4" fmla="*/ 41595 h 1156772"/>
              <a:gd name="connsiteX5" fmla="*/ 288709 w 3248270"/>
              <a:gd name="connsiteY5" fmla="*/ 183796 h 1156772"/>
              <a:gd name="connsiteX6" fmla="*/ 9309 w 3248270"/>
              <a:gd name="connsiteY6" fmla="*/ 675945 h 1156772"/>
              <a:gd name="connsiteX0" fmla="*/ 615548 w 3321109"/>
              <a:gd name="connsiteY0" fmla="*/ 270195 h 1156772"/>
              <a:gd name="connsiteX1" fmla="*/ 361548 w 3321109"/>
              <a:gd name="connsiteY1" fmla="*/ 718771 h 1156772"/>
              <a:gd name="connsiteX2" fmla="*/ 1199748 w 3321109"/>
              <a:gd name="connsiteY2" fmla="*/ 1152894 h 1156772"/>
              <a:gd name="connsiteX3" fmla="*/ 3269848 w 3321109"/>
              <a:gd name="connsiteY3" fmla="*/ 879795 h 1156772"/>
              <a:gd name="connsiteX4" fmla="*/ 2495148 w 3321109"/>
              <a:gd name="connsiteY4" fmla="*/ 41595 h 1156772"/>
              <a:gd name="connsiteX5" fmla="*/ 361548 w 3321109"/>
              <a:gd name="connsiteY5" fmla="*/ 183796 h 1156772"/>
              <a:gd name="connsiteX6" fmla="*/ 82148 w 3321109"/>
              <a:gd name="connsiteY6" fmla="*/ 675945 h 1156772"/>
              <a:gd name="connsiteX0" fmla="*/ 479379 w 3184940"/>
              <a:gd name="connsiteY0" fmla="*/ 269450 h 1156027"/>
              <a:gd name="connsiteX1" fmla="*/ 225379 w 3184940"/>
              <a:gd name="connsiteY1" fmla="*/ 718026 h 1156027"/>
              <a:gd name="connsiteX2" fmla="*/ 1063579 w 3184940"/>
              <a:gd name="connsiteY2" fmla="*/ 1152149 h 1156027"/>
              <a:gd name="connsiteX3" fmla="*/ 3133679 w 3184940"/>
              <a:gd name="connsiteY3" fmla="*/ 879050 h 1156027"/>
              <a:gd name="connsiteX4" fmla="*/ 2358979 w 3184940"/>
              <a:gd name="connsiteY4" fmla="*/ 40850 h 1156027"/>
              <a:gd name="connsiteX5" fmla="*/ 225379 w 3184940"/>
              <a:gd name="connsiteY5" fmla="*/ 183051 h 1156027"/>
              <a:gd name="connsiteX6" fmla="*/ 161879 w 3184940"/>
              <a:gd name="connsiteY6" fmla="*/ 643775 h 1156027"/>
              <a:gd name="connsiteX0" fmla="*/ 358604 w 3059838"/>
              <a:gd name="connsiteY0" fmla="*/ 283275 h 1169852"/>
              <a:gd name="connsiteX1" fmla="*/ 104604 w 3059838"/>
              <a:gd name="connsiteY1" fmla="*/ 731851 h 1169852"/>
              <a:gd name="connsiteX2" fmla="*/ 942804 w 3059838"/>
              <a:gd name="connsiteY2" fmla="*/ 1165974 h 1169852"/>
              <a:gd name="connsiteX3" fmla="*/ 3012904 w 3059838"/>
              <a:gd name="connsiteY3" fmla="*/ 892875 h 1169852"/>
              <a:gd name="connsiteX4" fmla="*/ 2238204 w 3059838"/>
              <a:gd name="connsiteY4" fmla="*/ 54675 h 1169852"/>
              <a:gd name="connsiteX5" fmla="*/ 523704 w 3059838"/>
              <a:gd name="connsiteY5" fmla="*/ 144501 h 1169852"/>
              <a:gd name="connsiteX6" fmla="*/ 41104 w 3059838"/>
              <a:gd name="connsiteY6" fmla="*/ 657600 h 1169852"/>
              <a:gd name="connsiteX0" fmla="*/ 358604 w 3128222"/>
              <a:gd name="connsiteY0" fmla="*/ 283275 h 1185594"/>
              <a:gd name="connsiteX1" fmla="*/ 104604 w 3128222"/>
              <a:gd name="connsiteY1" fmla="*/ 731851 h 1185594"/>
              <a:gd name="connsiteX2" fmla="*/ 942804 w 3128222"/>
              <a:gd name="connsiteY2" fmla="*/ 1165974 h 1185594"/>
              <a:gd name="connsiteX3" fmla="*/ 3012904 w 3128222"/>
              <a:gd name="connsiteY3" fmla="*/ 892875 h 1185594"/>
              <a:gd name="connsiteX4" fmla="*/ 2238204 w 3128222"/>
              <a:gd name="connsiteY4" fmla="*/ 54675 h 1185594"/>
              <a:gd name="connsiteX5" fmla="*/ 523704 w 3128222"/>
              <a:gd name="connsiteY5" fmla="*/ 144501 h 1185594"/>
              <a:gd name="connsiteX6" fmla="*/ 41104 w 3128222"/>
              <a:gd name="connsiteY6" fmla="*/ 657600 h 118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28222" h="1185594">
                <a:moveTo>
                  <a:pt x="358604" y="283275"/>
                </a:moveTo>
                <a:cubicBezTo>
                  <a:pt x="208320" y="306558"/>
                  <a:pt x="7237" y="584735"/>
                  <a:pt x="104604" y="731851"/>
                </a:cubicBezTo>
                <a:cubicBezTo>
                  <a:pt x="201971" y="878967"/>
                  <a:pt x="458087" y="1139137"/>
                  <a:pt x="942804" y="1165974"/>
                </a:cubicBezTo>
                <a:cubicBezTo>
                  <a:pt x="1427521" y="1192811"/>
                  <a:pt x="2606504" y="1245691"/>
                  <a:pt x="3012904" y="892875"/>
                </a:cubicBezTo>
                <a:cubicBezTo>
                  <a:pt x="3419304" y="540059"/>
                  <a:pt x="2653071" y="179404"/>
                  <a:pt x="2238204" y="54675"/>
                </a:cubicBezTo>
                <a:cubicBezTo>
                  <a:pt x="1823337" y="-70054"/>
                  <a:pt x="889887" y="44014"/>
                  <a:pt x="523704" y="144501"/>
                </a:cubicBezTo>
                <a:cubicBezTo>
                  <a:pt x="157521" y="244988"/>
                  <a:pt x="-104946" y="502512"/>
                  <a:pt x="41104" y="65760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10642600" y="5547401"/>
            <a:ext cx="736600" cy="622300"/>
          </a:xfrm>
          <a:custGeom>
            <a:avLst/>
            <a:gdLst>
              <a:gd name="connsiteX0" fmla="*/ 382948 w 3078718"/>
              <a:gd name="connsiteY0" fmla="*/ 330995 h 1431251"/>
              <a:gd name="connsiteX1" fmla="*/ 205148 w 3078718"/>
              <a:gd name="connsiteY1" fmla="*/ 559595 h 1431251"/>
              <a:gd name="connsiteX2" fmla="*/ 1119548 w 3078718"/>
              <a:gd name="connsiteY2" fmla="*/ 1423195 h 1431251"/>
              <a:gd name="connsiteX3" fmla="*/ 3037248 w 3078718"/>
              <a:gd name="connsiteY3" fmla="*/ 940595 h 1431251"/>
              <a:gd name="connsiteX4" fmla="*/ 2262548 w 3078718"/>
              <a:gd name="connsiteY4" fmla="*/ 102395 h 1431251"/>
              <a:gd name="connsiteX5" fmla="*/ 255948 w 3078718"/>
              <a:gd name="connsiteY5" fmla="*/ 76995 h 1431251"/>
              <a:gd name="connsiteX6" fmla="*/ 27348 w 3078718"/>
              <a:gd name="connsiteY6" fmla="*/ 673895 h 1431251"/>
              <a:gd name="connsiteX7" fmla="*/ 27348 w 3078718"/>
              <a:gd name="connsiteY7" fmla="*/ 673895 h 1431251"/>
              <a:gd name="connsiteX8" fmla="*/ 40048 w 3078718"/>
              <a:gd name="connsiteY8" fmla="*/ 724695 h 1431251"/>
              <a:gd name="connsiteX0" fmla="*/ 528114 w 3223884"/>
              <a:gd name="connsiteY0" fmla="*/ 373292 h 1473548"/>
              <a:gd name="connsiteX1" fmla="*/ 350314 w 3223884"/>
              <a:gd name="connsiteY1" fmla="*/ 601892 h 1473548"/>
              <a:gd name="connsiteX2" fmla="*/ 1264714 w 3223884"/>
              <a:gd name="connsiteY2" fmla="*/ 1465492 h 1473548"/>
              <a:gd name="connsiteX3" fmla="*/ 3182414 w 3223884"/>
              <a:gd name="connsiteY3" fmla="*/ 982892 h 1473548"/>
              <a:gd name="connsiteX4" fmla="*/ 2407714 w 3223884"/>
              <a:gd name="connsiteY4" fmla="*/ 144692 h 1473548"/>
              <a:gd name="connsiteX5" fmla="*/ 401114 w 3223884"/>
              <a:gd name="connsiteY5" fmla="*/ 119292 h 1473548"/>
              <a:gd name="connsiteX6" fmla="*/ 172514 w 3223884"/>
              <a:gd name="connsiteY6" fmla="*/ 716192 h 1473548"/>
              <a:gd name="connsiteX7" fmla="*/ 172514 w 3223884"/>
              <a:gd name="connsiteY7" fmla="*/ 716192 h 1473548"/>
              <a:gd name="connsiteX8" fmla="*/ 185214 w 3223884"/>
              <a:gd name="connsiteY8" fmla="*/ 766992 h 1473548"/>
              <a:gd name="connsiteX0" fmla="*/ 528114 w 3322564"/>
              <a:gd name="connsiteY0" fmla="*/ 373292 h 1488158"/>
              <a:gd name="connsiteX1" fmla="*/ 350314 w 3322564"/>
              <a:gd name="connsiteY1" fmla="*/ 601892 h 1488158"/>
              <a:gd name="connsiteX2" fmla="*/ 1264714 w 3322564"/>
              <a:gd name="connsiteY2" fmla="*/ 1465492 h 1488158"/>
              <a:gd name="connsiteX3" fmla="*/ 3182414 w 3322564"/>
              <a:gd name="connsiteY3" fmla="*/ 982892 h 1488158"/>
              <a:gd name="connsiteX4" fmla="*/ 2407714 w 3322564"/>
              <a:gd name="connsiteY4" fmla="*/ 144692 h 1488158"/>
              <a:gd name="connsiteX5" fmla="*/ 401114 w 3322564"/>
              <a:gd name="connsiteY5" fmla="*/ 119292 h 1488158"/>
              <a:gd name="connsiteX6" fmla="*/ 172514 w 3322564"/>
              <a:gd name="connsiteY6" fmla="*/ 716192 h 1488158"/>
              <a:gd name="connsiteX7" fmla="*/ 172514 w 3322564"/>
              <a:gd name="connsiteY7" fmla="*/ 716192 h 1488158"/>
              <a:gd name="connsiteX8" fmla="*/ 185214 w 3322564"/>
              <a:gd name="connsiteY8" fmla="*/ 766992 h 1488158"/>
              <a:gd name="connsiteX0" fmla="*/ 528114 w 3322564"/>
              <a:gd name="connsiteY0" fmla="*/ 373292 h 1514118"/>
              <a:gd name="connsiteX1" fmla="*/ 350314 w 3322564"/>
              <a:gd name="connsiteY1" fmla="*/ 601892 h 1514118"/>
              <a:gd name="connsiteX2" fmla="*/ 1264714 w 3322564"/>
              <a:gd name="connsiteY2" fmla="*/ 1465492 h 1514118"/>
              <a:gd name="connsiteX3" fmla="*/ 3182414 w 3322564"/>
              <a:gd name="connsiteY3" fmla="*/ 982892 h 1514118"/>
              <a:gd name="connsiteX4" fmla="*/ 2407714 w 3322564"/>
              <a:gd name="connsiteY4" fmla="*/ 144692 h 1514118"/>
              <a:gd name="connsiteX5" fmla="*/ 401114 w 3322564"/>
              <a:gd name="connsiteY5" fmla="*/ 119292 h 1514118"/>
              <a:gd name="connsiteX6" fmla="*/ 172514 w 3322564"/>
              <a:gd name="connsiteY6" fmla="*/ 716192 h 1514118"/>
              <a:gd name="connsiteX7" fmla="*/ 172514 w 3322564"/>
              <a:gd name="connsiteY7" fmla="*/ 716192 h 1514118"/>
              <a:gd name="connsiteX8" fmla="*/ 185214 w 3322564"/>
              <a:gd name="connsiteY8" fmla="*/ 766992 h 1514118"/>
              <a:gd name="connsiteX0" fmla="*/ 528114 w 3372066"/>
              <a:gd name="connsiteY0" fmla="*/ 398024 h 1538850"/>
              <a:gd name="connsiteX1" fmla="*/ 350314 w 3372066"/>
              <a:gd name="connsiteY1" fmla="*/ 626624 h 1538850"/>
              <a:gd name="connsiteX2" fmla="*/ 1264714 w 3372066"/>
              <a:gd name="connsiteY2" fmla="*/ 1490224 h 1538850"/>
              <a:gd name="connsiteX3" fmla="*/ 3182414 w 3372066"/>
              <a:gd name="connsiteY3" fmla="*/ 1007624 h 1538850"/>
              <a:gd name="connsiteX4" fmla="*/ 2407714 w 3372066"/>
              <a:gd name="connsiteY4" fmla="*/ 169424 h 1538850"/>
              <a:gd name="connsiteX5" fmla="*/ 401114 w 3372066"/>
              <a:gd name="connsiteY5" fmla="*/ 144024 h 1538850"/>
              <a:gd name="connsiteX6" fmla="*/ 172514 w 3372066"/>
              <a:gd name="connsiteY6" fmla="*/ 740924 h 1538850"/>
              <a:gd name="connsiteX7" fmla="*/ 172514 w 3372066"/>
              <a:gd name="connsiteY7" fmla="*/ 740924 h 1538850"/>
              <a:gd name="connsiteX8" fmla="*/ 185214 w 3372066"/>
              <a:gd name="connsiteY8" fmla="*/ 791724 h 1538850"/>
              <a:gd name="connsiteX0" fmla="*/ 528114 w 3303014"/>
              <a:gd name="connsiteY0" fmla="*/ 352546 h 1493372"/>
              <a:gd name="connsiteX1" fmla="*/ 350314 w 3303014"/>
              <a:gd name="connsiteY1" fmla="*/ 581146 h 1493372"/>
              <a:gd name="connsiteX2" fmla="*/ 1264714 w 3303014"/>
              <a:gd name="connsiteY2" fmla="*/ 1444746 h 1493372"/>
              <a:gd name="connsiteX3" fmla="*/ 3182414 w 3303014"/>
              <a:gd name="connsiteY3" fmla="*/ 962146 h 1493372"/>
              <a:gd name="connsiteX4" fmla="*/ 2407714 w 3303014"/>
              <a:gd name="connsiteY4" fmla="*/ 123946 h 1493372"/>
              <a:gd name="connsiteX5" fmla="*/ 401114 w 3303014"/>
              <a:gd name="connsiteY5" fmla="*/ 98546 h 1493372"/>
              <a:gd name="connsiteX6" fmla="*/ 172514 w 3303014"/>
              <a:gd name="connsiteY6" fmla="*/ 695446 h 1493372"/>
              <a:gd name="connsiteX7" fmla="*/ 172514 w 3303014"/>
              <a:gd name="connsiteY7" fmla="*/ 695446 h 1493372"/>
              <a:gd name="connsiteX8" fmla="*/ 185214 w 3303014"/>
              <a:gd name="connsiteY8" fmla="*/ 746246 h 1493372"/>
              <a:gd name="connsiteX0" fmla="*/ 528114 w 3303014"/>
              <a:gd name="connsiteY0" fmla="*/ 352546 h 1493372"/>
              <a:gd name="connsiteX1" fmla="*/ 350314 w 3303014"/>
              <a:gd name="connsiteY1" fmla="*/ 581146 h 1493372"/>
              <a:gd name="connsiteX2" fmla="*/ 1264714 w 3303014"/>
              <a:gd name="connsiteY2" fmla="*/ 1444746 h 1493372"/>
              <a:gd name="connsiteX3" fmla="*/ 3182414 w 3303014"/>
              <a:gd name="connsiteY3" fmla="*/ 962146 h 1493372"/>
              <a:gd name="connsiteX4" fmla="*/ 2407714 w 3303014"/>
              <a:gd name="connsiteY4" fmla="*/ 123946 h 1493372"/>
              <a:gd name="connsiteX5" fmla="*/ 401114 w 3303014"/>
              <a:gd name="connsiteY5" fmla="*/ 98546 h 1493372"/>
              <a:gd name="connsiteX6" fmla="*/ 172514 w 3303014"/>
              <a:gd name="connsiteY6" fmla="*/ 695446 h 1493372"/>
              <a:gd name="connsiteX7" fmla="*/ 172514 w 3303014"/>
              <a:gd name="connsiteY7" fmla="*/ 695446 h 1493372"/>
              <a:gd name="connsiteX8" fmla="*/ 185214 w 3303014"/>
              <a:gd name="connsiteY8" fmla="*/ 746246 h 1493372"/>
              <a:gd name="connsiteX0" fmla="*/ 528114 w 3303014"/>
              <a:gd name="connsiteY0" fmla="*/ 352546 h 1467412"/>
              <a:gd name="connsiteX1" fmla="*/ 286814 w 3303014"/>
              <a:gd name="connsiteY1" fmla="*/ 581146 h 1467412"/>
              <a:gd name="connsiteX2" fmla="*/ 1264714 w 3303014"/>
              <a:gd name="connsiteY2" fmla="*/ 1444746 h 1467412"/>
              <a:gd name="connsiteX3" fmla="*/ 3182414 w 3303014"/>
              <a:gd name="connsiteY3" fmla="*/ 962146 h 1467412"/>
              <a:gd name="connsiteX4" fmla="*/ 2407714 w 3303014"/>
              <a:gd name="connsiteY4" fmla="*/ 123946 h 1467412"/>
              <a:gd name="connsiteX5" fmla="*/ 401114 w 3303014"/>
              <a:gd name="connsiteY5" fmla="*/ 98546 h 1467412"/>
              <a:gd name="connsiteX6" fmla="*/ 172514 w 3303014"/>
              <a:gd name="connsiteY6" fmla="*/ 695446 h 1467412"/>
              <a:gd name="connsiteX7" fmla="*/ 172514 w 3303014"/>
              <a:gd name="connsiteY7" fmla="*/ 695446 h 1467412"/>
              <a:gd name="connsiteX8" fmla="*/ 185214 w 3303014"/>
              <a:gd name="connsiteY8" fmla="*/ 746246 h 1467412"/>
              <a:gd name="connsiteX0" fmla="*/ 528114 w 3214080"/>
              <a:gd name="connsiteY0" fmla="*/ 352546 h 1289805"/>
              <a:gd name="connsiteX1" fmla="*/ 286814 w 3214080"/>
              <a:gd name="connsiteY1" fmla="*/ 581146 h 1289805"/>
              <a:gd name="connsiteX2" fmla="*/ 1277414 w 3214080"/>
              <a:gd name="connsiteY2" fmla="*/ 1277145 h 1289805"/>
              <a:gd name="connsiteX3" fmla="*/ 3182414 w 3214080"/>
              <a:gd name="connsiteY3" fmla="*/ 962146 h 1289805"/>
              <a:gd name="connsiteX4" fmla="*/ 2407714 w 3214080"/>
              <a:gd name="connsiteY4" fmla="*/ 123946 h 1289805"/>
              <a:gd name="connsiteX5" fmla="*/ 401114 w 3214080"/>
              <a:gd name="connsiteY5" fmla="*/ 98546 h 1289805"/>
              <a:gd name="connsiteX6" fmla="*/ 172514 w 3214080"/>
              <a:gd name="connsiteY6" fmla="*/ 695446 h 1289805"/>
              <a:gd name="connsiteX7" fmla="*/ 172514 w 3214080"/>
              <a:gd name="connsiteY7" fmla="*/ 695446 h 1289805"/>
              <a:gd name="connsiteX8" fmla="*/ 185214 w 3214080"/>
              <a:gd name="connsiteY8" fmla="*/ 746246 h 1289805"/>
              <a:gd name="connsiteX0" fmla="*/ 528114 w 3214080"/>
              <a:gd name="connsiteY0" fmla="*/ 352546 h 1300119"/>
              <a:gd name="connsiteX1" fmla="*/ 286814 w 3214080"/>
              <a:gd name="connsiteY1" fmla="*/ 581146 h 1300119"/>
              <a:gd name="connsiteX2" fmla="*/ 1277414 w 3214080"/>
              <a:gd name="connsiteY2" fmla="*/ 1277145 h 1300119"/>
              <a:gd name="connsiteX3" fmla="*/ 3182414 w 3214080"/>
              <a:gd name="connsiteY3" fmla="*/ 962146 h 1300119"/>
              <a:gd name="connsiteX4" fmla="*/ 2407714 w 3214080"/>
              <a:gd name="connsiteY4" fmla="*/ 123946 h 1300119"/>
              <a:gd name="connsiteX5" fmla="*/ 401114 w 3214080"/>
              <a:gd name="connsiteY5" fmla="*/ 98546 h 1300119"/>
              <a:gd name="connsiteX6" fmla="*/ 172514 w 3214080"/>
              <a:gd name="connsiteY6" fmla="*/ 695446 h 1300119"/>
              <a:gd name="connsiteX7" fmla="*/ 172514 w 3214080"/>
              <a:gd name="connsiteY7" fmla="*/ 695446 h 1300119"/>
              <a:gd name="connsiteX8" fmla="*/ 185214 w 3214080"/>
              <a:gd name="connsiteY8" fmla="*/ 746246 h 1300119"/>
              <a:gd name="connsiteX0" fmla="*/ 528114 w 3221793"/>
              <a:gd name="connsiteY0" fmla="*/ 352546 h 1261163"/>
              <a:gd name="connsiteX1" fmla="*/ 286814 w 3221793"/>
              <a:gd name="connsiteY1" fmla="*/ 581146 h 1261163"/>
              <a:gd name="connsiteX2" fmla="*/ 1112314 w 3221793"/>
              <a:gd name="connsiteY2" fmla="*/ 1235245 h 1261163"/>
              <a:gd name="connsiteX3" fmla="*/ 3182414 w 3221793"/>
              <a:gd name="connsiteY3" fmla="*/ 962146 h 1261163"/>
              <a:gd name="connsiteX4" fmla="*/ 2407714 w 3221793"/>
              <a:gd name="connsiteY4" fmla="*/ 123946 h 1261163"/>
              <a:gd name="connsiteX5" fmla="*/ 401114 w 3221793"/>
              <a:gd name="connsiteY5" fmla="*/ 98546 h 1261163"/>
              <a:gd name="connsiteX6" fmla="*/ 172514 w 3221793"/>
              <a:gd name="connsiteY6" fmla="*/ 695446 h 1261163"/>
              <a:gd name="connsiteX7" fmla="*/ 172514 w 3221793"/>
              <a:gd name="connsiteY7" fmla="*/ 695446 h 1261163"/>
              <a:gd name="connsiteX8" fmla="*/ 185214 w 3221793"/>
              <a:gd name="connsiteY8" fmla="*/ 746246 h 1261163"/>
              <a:gd name="connsiteX0" fmla="*/ 528114 w 3221793"/>
              <a:gd name="connsiteY0" fmla="*/ 352546 h 1239123"/>
              <a:gd name="connsiteX1" fmla="*/ 274114 w 3221793"/>
              <a:gd name="connsiteY1" fmla="*/ 801122 h 1239123"/>
              <a:gd name="connsiteX2" fmla="*/ 1112314 w 3221793"/>
              <a:gd name="connsiteY2" fmla="*/ 1235245 h 1239123"/>
              <a:gd name="connsiteX3" fmla="*/ 3182414 w 3221793"/>
              <a:gd name="connsiteY3" fmla="*/ 962146 h 1239123"/>
              <a:gd name="connsiteX4" fmla="*/ 2407714 w 3221793"/>
              <a:gd name="connsiteY4" fmla="*/ 123946 h 1239123"/>
              <a:gd name="connsiteX5" fmla="*/ 401114 w 3221793"/>
              <a:gd name="connsiteY5" fmla="*/ 98546 h 1239123"/>
              <a:gd name="connsiteX6" fmla="*/ 172514 w 3221793"/>
              <a:gd name="connsiteY6" fmla="*/ 695446 h 1239123"/>
              <a:gd name="connsiteX7" fmla="*/ 172514 w 3221793"/>
              <a:gd name="connsiteY7" fmla="*/ 695446 h 1239123"/>
              <a:gd name="connsiteX8" fmla="*/ 185214 w 3221793"/>
              <a:gd name="connsiteY8" fmla="*/ 746246 h 1239123"/>
              <a:gd name="connsiteX0" fmla="*/ 607541 w 3313102"/>
              <a:gd name="connsiteY0" fmla="*/ 287789 h 1174366"/>
              <a:gd name="connsiteX1" fmla="*/ 353541 w 3313102"/>
              <a:gd name="connsiteY1" fmla="*/ 736365 h 1174366"/>
              <a:gd name="connsiteX2" fmla="*/ 1191741 w 3313102"/>
              <a:gd name="connsiteY2" fmla="*/ 1170488 h 1174366"/>
              <a:gd name="connsiteX3" fmla="*/ 3261841 w 3313102"/>
              <a:gd name="connsiteY3" fmla="*/ 897389 h 1174366"/>
              <a:gd name="connsiteX4" fmla="*/ 2487141 w 3313102"/>
              <a:gd name="connsiteY4" fmla="*/ 59189 h 1174366"/>
              <a:gd name="connsiteX5" fmla="*/ 353541 w 3313102"/>
              <a:gd name="connsiteY5" fmla="*/ 201390 h 1174366"/>
              <a:gd name="connsiteX6" fmla="*/ 251941 w 3313102"/>
              <a:gd name="connsiteY6" fmla="*/ 630689 h 1174366"/>
              <a:gd name="connsiteX7" fmla="*/ 251941 w 3313102"/>
              <a:gd name="connsiteY7" fmla="*/ 630689 h 1174366"/>
              <a:gd name="connsiteX8" fmla="*/ 264641 w 3313102"/>
              <a:gd name="connsiteY8" fmla="*/ 681489 h 1174366"/>
              <a:gd name="connsiteX0" fmla="*/ 607541 w 3313102"/>
              <a:gd name="connsiteY0" fmla="*/ 287789 h 1174366"/>
              <a:gd name="connsiteX1" fmla="*/ 353541 w 3313102"/>
              <a:gd name="connsiteY1" fmla="*/ 736365 h 1174366"/>
              <a:gd name="connsiteX2" fmla="*/ 1191741 w 3313102"/>
              <a:gd name="connsiteY2" fmla="*/ 1170488 h 1174366"/>
              <a:gd name="connsiteX3" fmla="*/ 3261841 w 3313102"/>
              <a:gd name="connsiteY3" fmla="*/ 897389 h 1174366"/>
              <a:gd name="connsiteX4" fmla="*/ 2487141 w 3313102"/>
              <a:gd name="connsiteY4" fmla="*/ 59189 h 1174366"/>
              <a:gd name="connsiteX5" fmla="*/ 353541 w 3313102"/>
              <a:gd name="connsiteY5" fmla="*/ 201390 h 1174366"/>
              <a:gd name="connsiteX6" fmla="*/ 251941 w 3313102"/>
              <a:gd name="connsiteY6" fmla="*/ 630689 h 1174366"/>
              <a:gd name="connsiteX7" fmla="*/ 251941 w 3313102"/>
              <a:gd name="connsiteY7" fmla="*/ 630689 h 1174366"/>
              <a:gd name="connsiteX8" fmla="*/ 239241 w 3313102"/>
              <a:gd name="connsiteY8" fmla="*/ 1006216 h 1174366"/>
              <a:gd name="connsiteX0" fmla="*/ 608073 w 3313634"/>
              <a:gd name="connsiteY0" fmla="*/ 287789 h 1174366"/>
              <a:gd name="connsiteX1" fmla="*/ 354073 w 3313634"/>
              <a:gd name="connsiteY1" fmla="*/ 736365 h 1174366"/>
              <a:gd name="connsiteX2" fmla="*/ 1192273 w 3313634"/>
              <a:gd name="connsiteY2" fmla="*/ 1170488 h 1174366"/>
              <a:gd name="connsiteX3" fmla="*/ 3262373 w 3313634"/>
              <a:gd name="connsiteY3" fmla="*/ 897389 h 1174366"/>
              <a:gd name="connsiteX4" fmla="*/ 2487673 w 3313634"/>
              <a:gd name="connsiteY4" fmla="*/ 59189 h 1174366"/>
              <a:gd name="connsiteX5" fmla="*/ 354073 w 3313634"/>
              <a:gd name="connsiteY5" fmla="*/ 201390 h 1174366"/>
              <a:gd name="connsiteX6" fmla="*/ 252473 w 3313634"/>
              <a:gd name="connsiteY6" fmla="*/ 630689 h 1174366"/>
              <a:gd name="connsiteX7" fmla="*/ 265173 w 3313634"/>
              <a:gd name="connsiteY7" fmla="*/ 882090 h 1174366"/>
              <a:gd name="connsiteX8" fmla="*/ 239773 w 3313634"/>
              <a:gd name="connsiteY8" fmla="*/ 1006216 h 1174366"/>
              <a:gd name="connsiteX0" fmla="*/ 544557 w 3250118"/>
              <a:gd name="connsiteY0" fmla="*/ 270195 h 1156772"/>
              <a:gd name="connsiteX1" fmla="*/ 290557 w 3250118"/>
              <a:gd name="connsiteY1" fmla="*/ 718771 h 1156772"/>
              <a:gd name="connsiteX2" fmla="*/ 1128757 w 3250118"/>
              <a:gd name="connsiteY2" fmla="*/ 1152894 h 1156772"/>
              <a:gd name="connsiteX3" fmla="*/ 3198857 w 3250118"/>
              <a:gd name="connsiteY3" fmla="*/ 879795 h 1156772"/>
              <a:gd name="connsiteX4" fmla="*/ 2424157 w 3250118"/>
              <a:gd name="connsiteY4" fmla="*/ 41595 h 1156772"/>
              <a:gd name="connsiteX5" fmla="*/ 290557 w 3250118"/>
              <a:gd name="connsiteY5" fmla="*/ 183796 h 1156772"/>
              <a:gd name="connsiteX6" fmla="*/ 11157 w 3250118"/>
              <a:gd name="connsiteY6" fmla="*/ 675945 h 1156772"/>
              <a:gd name="connsiteX7" fmla="*/ 201657 w 3250118"/>
              <a:gd name="connsiteY7" fmla="*/ 864496 h 1156772"/>
              <a:gd name="connsiteX8" fmla="*/ 176257 w 3250118"/>
              <a:gd name="connsiteY8" fmla="*/ 988622 h 1156772"/>
              <a:gd name="connsiteX0" fmla="*/ 542709 w 3248270"/>
              <a:gd name="connsiteY0" fmla="*/ 270195 h 1156772"/>
              <a:gd name="connsiteX1" fmla="*/ 288709 w 3248270"/>
              <a:gd name="connsiteY1" fmla="*/ 718771 h 1156772"/>
              <a:gd name="connsiteX2" fmla="*/ 1126909 w 3248270"/>
              <a:gd name="connsiteY2" fmla="*/ 1152894 h 1156772"/>
              <a:gd name="connsiteX3" fmla="*/ 3197009 w 3248270"/>
              <a:gd name="connsiteY3" fmla="*/ 879795 h 1156772"/>
              <a:gd name="connsiteX4" fmla="*/ 2422309 w 3248270"/>
              <a:gd name="connsiteY4" fmla="*/ 41595 h 1156772"/>
              <a:gd name="connsiteX5" fmla="*/ 288709 w 3248270"/>
              <a:gd name="connsiteY5" fmla="*/ 183796 h 1156772"/>
              <a:gd name="connsiteX6" fmla="*/ 9309 w 3248270"/>
              <a:gd name="connsiteY6" fmla="*/ 675945 h 1156772"/>
              <a:gd name="connsiteX7" fmla="*/ 174409 w 3248270"/>
              <a:gd name="connsiteY7" fmla="*/ 988622 h 1156772"/>
              <a:gd name="connsiteX0" fmla="*/ 542709 w 3248270"/>
              <a:gd name="connsiteY0" fmla="*/ 270195 h 1156772"/>
              <a:gd name="connsiteX1" fmla="*/ 288709 w 3248270"/>
              <a:gd name="connsiteY1" fmla="*/ 718771 h 1156772"/>
              <a:gd name="connsiteX2" fmla="*/ 1126909 w 3248270"/>
              <a:gd name="connsiteY2" fmla="*/ 1152894 h 1156772"/>
              <a:gd name="connsiteX3" fmla="*/ 3197009 w 3248270"/>
              <a:gd name="connsiteY3" fmla="*/ 879795 h 1156772"/>
              <a:gd name="connsiteX4" fmla="*/ 2422309 w 3248270"/>
              <a:gd name="connsiteY4" fmla="*/ 41595 h 1156772"/>
              <a:gd name="connsiteX5" fmla="*/ 288709 w 3248270"/>
              <a:gd name="connsiteY5" fmla="*/ 183796 h 1156772"/>
              <a:gd name="connsiteX6" fmla="*/ 9309 w 3248270"/>
              <a:gd name="connsiteY6" fmla="*/ 675945 h 1156772"/>
              <a:gd name="connsiteX0" fmla="*/ 615548 w 3321109"/>
              <a:gd name="connsiteY0" fmla="*/ 270195 h 1156772"/>
              <a:gd name="connsiteX1" fmla="*/ 361548 w 3321109"/>
              <a:gd name="connsiteY1" fmla="*/ 718771 h 1156772"/>
              <a:gd name="connsiteX2" fmla="*/ 1199748 w 3321109"/>
              <a:gd name="connsiteY2" fmla="*/ 1152894 h 1156772"/>
              <a:gd name="connsiteX3" fmla="*/ 3269848 w 3321109"/>
              <a:gd name="connsiteY3" fmla="*/ 879795 h 1156772"/>
              <a:gd name="connsiteX4" fmla="*/ 2495148 w 3321109"/>
              <a:gd name="connsiteY4" fmla="*/ 41595 h 1156772"/>
              <a:gd name="connsiteX5" fmla="*/ 361548 w 3321109"/>
              <a:gd name="connsiteY5" fmla="*/ 183796 h 1156772"/>
              <a:gd name="connsiteX6" fmla="*/ 82148 w 3321109"/>
              <a:gd name="connsiteY6" fmla="*/ 675945 h 1156772"/>
              <a:gd name="connsiteX0" fmla="*/ 479379 w 3184940"/>
              <a:gd name="connsiteY0" fmla="*/ 269450 h 1156027"/>
              <a:gd name="connsiteX1" fmla="*/ 225379 w 3184940"/>
              <a:gd name="connsiteY1" fmla="*/ 718026 h 1156027"/>
              <a:gd name="connsiteX2" fmla="*/ 1063579 w 3184940"/>
              <a:gd name="connsiteY2" fmla="*/ 1152149 h 1156027"/>
              <a:gd name="connsiteX3" fmla="*/ 3133679 w 3184940"/>
              <a:gd name="connsiteY3" fmla="*/ 879050 h 1156027"/>
              <a:gd name="connsiteX4" fmla="*/ 2358979 w 3184940"/>
              <a:gd name="connsiteY4" fmla="*/ 40850 h 1156027"/>
              <a:gd name="connsiteX5" fmla="*/ 225379 w 3184940"/>
              <a:gd name="connsiteY5" fmla="*/ 183051 h 1156027"/>
              <a:gd name="connsiteX6" fmla="*/ 161879 w 3184940"/>
              <a:gd name="connsiteY6" fmla="*/ 643775 h 1156027"/>
              <a:gd name="connsiteX0" fmla="*/ 358604 w 3059838"/>
              <a:gd name="connsiteY0" fmla="*/ 283275 h 1169852"/>
              <a:gd name="connsiteX1" fmla="*/ 104604 w 3059838"/>
              <a:gd name="connsiteY1" fmla="*/ 731851 h 1169852"/>
              <a:gd name="connsiteX2" fmla="*/ 942804 w 3059838"/>
              <a:gd name="connsiteY2" fmla="*/ 1165974 h 1169852"/>
              <a:gd name="connsiteX3" fmla="*/ 3012904 w 3059838"/>
              <a:gd name="connsiteY3" fmla="*/ 892875 h 1169852"/>
              <a:gd name="connsiteX4" fmla="*/ 2238204 w 3059838"/>
              <a:gd name="connsiteY4" fmla="*/ 54675 h 1169852"/>
              <a:gd name="connsiteX5" fmla="*/ 523704 w 3059838"/>
              <a:gd name="connsiteY5" fmla="*/ 144501 h 1169852"/>
              <a:gd name="connsiteX6" fmla="*/ 41104 w 3059838"/>
              <a:gd name="connsiteY6" fmla="*/ 657600 h 1169852"/>
              <a:gd name="connsiteX0" fmla="*/ 358604 w 3128222"/>
              <a:gd name="connsiteY0" fmla="*/ 283275 h 1185594"/>
              <a:gd name="connsiteX1" fmla="*/ 104604 w 3128222"/>
              <a:gd name="connsiteY1" fmla="*/ 731851 h 1185594"/>
              <a:gd name="connsiteX2" fmla="*/ 942804 w 3128222"/>
              <a:gd name="connsiteY2" fmla="*/ 1165974 h 1185594"/>
              <a:gd name="connsiteX3" fmla="*/ 3012904 w 3128222"/>
              <a:gd name="connsiteY3" fmla="*/ 892875 h 1185594"/>
              <a:gd name="connsiteX4" fmla="*/ 2238204 w 3128222"/>
              <a:gd name="connsiteY4" fmla="*/ 54675 h 1185594"/>
              <a:gd name="connsiteX5" fmla="*/ 523704 w 3128222"/>
              <a:gd name="connsiteY5" fmla="*/ 144501 h 1185594"/>
              <a:gd name="connsiteX6" fmla="*/ 41104 w 3128222"/>
              <a:gd name="connsiteY6" fmla="*/ 657600 h 118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28222" h="1185594">
                <a:moveTo>
                  <a:pt x="358604" y="283275"/>
                </a:moveTo>
                <a:cubicBezTo>
                  <a:pt x="208320" y="306558"/>
                  <a:pt x="7237" y="584735"/>
                  <a:pt x="104604" y="731851"/>
                </a:cubicBezTo>
                <a:cubicBezTo>
                  <a:pt x="201971" y="878967"/>
                  <a:pt x="458087" y="1139137"/>
                  <a:pt x="942804" y="1165974"/>
                </a:cubicBezTo>
                <a:cubicBezTo>
                  <a:pt x="1427521" y="1192811"/>
                  <a:pt x="2606504" y="1245691"/>
                  <a:pt x="3012904" y="892875"/>
                </a:cubicBezTo>
                <a:cubicBezTo>
                  <a:pt x="3419304" y="540059"/>
                  <a:pt x="2653071" y="179404"/>
                  <a:pt x="2238204" y="54675"/>
                </a:cubicBezTo>
                <a:cubicBezTo>
                  <a:pt x="1823337" y="-70054"/>
                  <a:pt x="889887" y="44014"/>
                  <a:pt x="523704" y="144501"/>
                </a:cubicBezTo>
                <a:cubicBezTo>
                  <a:pt x="157521" y="244988"/>
                  <a:pt x="-104946" y="502512"/>
                  <a:pt x="41104" y="65760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3" name="Полилиния 12"/>
          <p:cNvSpPr/>
          <p:nvPr/>
        </p:nvSpPr>
        <p:spPr>
          <a:xfrm flipV="1">
            <a:off x="5270500" y="3936999"/>
            <a:ext cx="3101975" cy="573999"/>
          </a:xfrm>
          <a:custGeom>
            <a:avLst/>
            <a:gdLst>
              <a:gd name="connsiteX0" fmla="*/ 0 w 2095500"/>
              <a:gd name="connsiteY0" fmla="*/ 1143000 h 1143000"/>
              <a:gd name="connsiteX1" fmla="*/ 1333500 w 2095500"/>
              <a:gd name="connsiteY1" fmla="*/ 762000 h 1143000"/>
              <a:gd name="connsiteX2" fmla="*/ 2095500 w 2095500"/>
              <a:gd name="connsiteY2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5500" h="1143000">
                <a:moveTo>
                  <a:pt x="0" y="1143000"/>
                </a:moveTo>
                <a:cubicBezTo>
                  <a:pt x="492125" y="1047750"/>
                  <a:pt x="984250" y="952500"/>
                  <a:pt x="1333500" y="762000"/>
                </a:cubicBezTo>
                <a:cubicBezTo>
                  <a:pt x="1682750" y="571500"/>
                  <a:pt x="1889125" y="285750"/>
                  <a:pt x="209550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arrow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ru-RU" sz="360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19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Зачем?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Данные о принятом алкоголе будут приняты в ЕГАИС.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/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Если потом на складе найдут то, что по данным ЕГАИС никогда не поступало на склад.  Если на кассе пробьют то, что по </a:t>
            </a:r>
            <a:r>
              <a:rPr lang="ru-RU" dirty="0"/>
              <a:t>данным ЕГАИС никогда не </a:t>
            </a:r>
            <a:r>
              <a:rPr lang="ru-RU" dirty="0" smtClean="0"/>
              <a:t>поступало в магазин.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/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Штрафы или лишение лицензии.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884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29973" y="1113246"/>
            <a:ext cx="10573346" cy="505895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ЕГАИС на кассе пробьет ВСЁ</a:t>
            </a:r>
            <a:r>
              <a:rPr lang="ru-RU" sz="3200" dirty="0">
                <a:solidFill>
                  <a:schemeClr val="bg1"/>
                </a:solidFill>
              </a:rPr>
              <a:t>, ЧТО </a:t>
            </a:r>
            <a:r>
              <a:rPr lang="ru-RU" sz="3200" dirty="0" smtClean="0">
                <a:solidFill>
                  <a:schemeClr val="bg1"/>
                </a:solidFill>
              </a:rPr>
              <a:t>УГОДНО*!</a:t>
            </a:r>
            <a:endParaRPr lang="ru-RU" sz="3200" dirty="0">
              <a:solidFill>
                <a:schemeClr val="bg1"/>
              </a:solidFill>
            </a:endParaRPr>
          </a:p>
          <a:p>
            <a:pPr algn="ctr"/>
            <a:endParaRPr lang="ru-RU" sz="3200" dirty="0" smtClean="0">
              <a:solidFill>
                <a:schemeClr val="bg1"/>
              </a:solidFill>
            </a:endParaRPr>
          </a:p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Подделки, «зеркальные» марки, ксерокопии марок, всё будет пробито по чеку и отправлено в ЕГАИС. 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0025" y="6292334"/>
            <a:ext cx="9355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* Система </a:t>
            </a:r>
            <a:r>
              <a:rPr lang="ru-RU" b="1" dirty="0">
                <a:solidFill>
                  <a:schemeClr val="bg1"/>
                </a:solidFill>
              </a:rPr>
              <a:t>ЕГАИС </a:t>
            </a:r>
            <a:r>
              <a:rPr lang="ru-RU" b="1" dirty="0" smtClean="0">
                <a:solidFill>
                  <a:schemeClr val="bg1"/>
                </a:solidFill>
              </a:rPr>
              <a:t>на кассе принимает </a:t>
            </a:r>
            <a:r>
              <a:rPr lang="ru-RU" b="1" dirty="0">
                <a:solidFill>
                  <a:schemeClr val="bg1"/>
                </a:solidFill>
              </a:rPr>
              <a:t>все </a:t>
            </a:r>
            <a:r>
              <a:rPr lang="ru-RU" b="1" dirty="0" smtClean="0">
                <a:solidFill>
                  <a:schemeClr val="bg1"/>
                </a:solidFill>
              </a:rPr>
              <a:t>марки.  Это «фишка» для выявления контрафакта.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884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chemeClr val="bg1">
                    <a:lumMod val="85000"/>
                  </a:schemeClr>
                </a:solidFill>
              </a:rPr>
              <a:t>Проверка входящей поставки </a:t>
            </a:r>
            <a:r>
              <a:rPr lang="ru-RU" sz="2400" dirty="0" smtClean="0">
                <a:solidFill>
                  <a:schemeClr val="bg1">
                    <a:lumMod val="85000"/>
                  </a:schemeClr>
                </a:solidFill>
              </a:rPr>
              <a:t>алкоголя</a:t>
            </a:r>
            <a:br>
              <a:rPr lang="ru-RU" sz="24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ru-RU" dirty="0" smtClean="0"/>
              <a:t>Как быть?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1828801"/>
            <a:ext cx="10515600" cy="434816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Чтобы сверить такой электронный документ с реальной поставкой, нужен беспрецедентный, на 100% достоверный, точный и быстрый учет алкоголя.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/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Этот учет обеспечивают сканирование штрихкодов марок на приемке и программа </a:t>
            </a:r>
            <a:r>
              <a:rPr lang="en-US" dirty="0" smtClean="0"/>
              <a:t>Mobile SMARTS</a:t>
            </a:r>
            <a:r>
              <a:rPr lang="ru-RU" dirty="0" smtClean="0"/>
              <a:t>, которая всё сверяет.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375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>
                <a:solidFill>
                  <a:schemeClr val="bg1"/>
                </a:solidFill>
              </a:rPr>
              <a:t>Сканируем штрихкоды с бутылок при помощи программы </a:t>
            </a:r>
            <a:r>
              <a:rPr lang="en-US" dirty="0" smtClean="0">
                <a:solidFill>
                  <a:schemeClr val="bg1"/>
                </a:solidFill>
              </a:rPr>
              <a:t>Mobile SMARTS</a:t>
            </a:r>
            <a:r>
              <a:rPr lang="ru-RU" dirty="0" smtClean="0">
                <a:solidFill>
                  <a:schemeClr val="bg1"/>
                </a:solidFill>
              </a:rPr>
              <a:t> и терминала сбора данных со встроенным сканером </a:t>
            </a:r>
            <a:r>
              <a:rPr lang="en-US" dirty="0" smtClean="0">
                <a:solidFill>
                  <a:schemeClr val="bg1"/>
                </a:solidFill>
              </a:rPr>
              <a:t>2D </a:t>
            </a:r>
            <a:r>
              <a:rPr lang="ru-RU" dirty="0" smtClean="0">
                <a:solidFill>
                  <a:schemeClr val="bg1"/>
                </a:solidFill>
              </a:rPr>
              <a:t>штрихкодов ЕГАИС.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>
                <a:solidFill>
                  <a:schemeClr val="bg1"/>
                </a:solidFill>
              </a:rPr>
              <a:t>Программа проверяет соответствие кодов АП и количества продукции с тем, что заявлено в накладной ЕГАИС.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Проверка входящей поставки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алкоголя</a:t>
            </a:r>
            <a:b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dirty="0" smtClean="0">
                <a:solidFill>
                  <a:srgbClr val="FFFFFF"/>
                </a:solidFill>
              </a:rPr>
              <a:t>Как проверяем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17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31249</TotalTime>
  <Words>5259</Words>
  <Application>Microsoft Office PowerPoint</Application>
  <PresentationFormat>Широкоэкранный</PresentationFormat>
  <Paragraphs>1015</Paragraphs>
  <Slides>152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152</vt:i4>
      </vt:variant>
    </vt:vector>
  </HeadingPairs>
  <TitlesOfParts>
    <vt:vector size="165" baseType="lpstr">
      <vt:lpstr>Aharoni</vt:lpstr>
      <vt:lpstr>Arial</vt:lpstr>
      <vt:lpstr>Calibri</vt:lpstr>
      <vt:lpstr>Calibri Light</vt:lpstr>
      <vt:lpstr>DINPro-Regular</vt:lpstr>
      <vt:lpstr>Segoe Script</vt:lpstr>
      <vt:lpstr>Segoe UI</vt:lpstr>
      <vt:lpstr>Segoe UI Light</vt:lpstr>
      <vt:lpstr>Segoe UI Semibold</vt:lpstr>
      <vt:lpstr>Segoe WP Black</vt:lpstr>
      <vt:lpstr>Tahoma</vt:lpstr>
      <vt:lpstr>Тема Office</vt:lpstr>
      <vt:lpstr>Office Theme</vt:lpstr>
      <vt:lpstr>Mobile SMARTS  и ЕГАИС</vt:lpstr>
      <vt:lpstr>Содержание</vt:lpstr>
      <vt:lpstr>Что такое система ЕГАИС</vt:lpstr>
      <vt:lpstr>ЕГАИС</vt:lpstr>
      <vt:lpstr>ЕГАИС в масштабах страны</vt:lpstr>
      <vt:lpstr>Весь обмен – через государство</vt:lpstr>
      <vt:lpstr>Презентация PowerPoint</vt:lpstr>
      <vt:lpstr>Чем обмениваются?</vt:lpstr>
      <vt:lpstr>Пример</vt:lpstr>
      <vt:lpstr>Вопросы и ответы</vt:lpstr>
      <vt:lpstr>ВАЖНО:</vt:lpstr>
      <vt:lpstr>Пример справочника</vt:lpstr>
      <vt:lpstr>Примеры «кодов АП»</vt:lpstr>
      <vt:lpstr>ВАЖНО:</vt:lpstr>
      <vt:lpstr>Презентация PowerPoint</vt:lpstr>
      <vt:lpstr>Презентация PowerPoint</vt:lpstr>
      <vt:lpstr>ВАЖНО:</vt:lpstr>
      <vt:lpstr>Пример накладной ТТН ЕГАИС</vt:lpstr>
      <vt:lpstr>За нарушения и ошибки - штрафы</vt:lpstr>
      <vt:lpstr>Что за код АП?  Где взять?</vt:lpstr>
      <vt:lpstr>Презентация PowerPoint</vt:lpstr>
      <vt:lpstr>Какие вообще есть штрихкоды?</vt:lpstr>
      <vt:lpstr>Презентация PowerPoint</vt:lpstr>
      <vt:lpstr>Зачем нужны эти штрихкоды?</vt:lpstr>
      <vt:lpstr>Немного про  акцизные марки</vt:lpstr>
      <vt:lpstr>Немного про акцизные марки</vt:lpstr>
      <vt:lpstr>Презентация PowerPoint</vt:lpstr>
      <vt:lpstr>Презентация PowerPoint</vt:lpstr>
      <vt:lpstr>Структура акцизной марки (нового образца)</vt:lpstr>
      <vt:lpstr>Штрихкоды акцизной марки (нового образца)</vt:lpstr>
      <vt:lpstr>Презентация PowerPoint</vt:lpstr>
      <vt:lpstr>Презентация PowerPoint</vt:lpstr>
      <vt:lpstr>Презентация PowerPoint</vt:lpstr>
      <vt:lpstr>Итого процедура (для марок нового образца)</vt:lpstr>
      <vt:lpstr>Как было до ЕГАИС</vt:lpstr>
      <vt:lpstr>Как стало с ЕГАИС</vt:lpstr>
      <vt:lpstr>Что всё это означает?</vt:lpstr>
      <vt:lpstr>Mobile SMARTS</vt:lpstr>
      <vt:lpstr>Mobile SMARTS</vt:lpstr>
      <vt:lpstr>Зачем это нужно?</vt:lpstr>
      <vt:lpstr>Презентация PowerPoint</vt:lpstr>
      <vt:lpstr>Презентация PowerPoint</vt:lpstr>
      <vt:lpstr>Презентация PowerPoint</vt:lpstr>
      <vt:lpstr>Что можно сделать с Mobile SMARTS</vt:lpstr>
      <vt:lpstr>Что такое Mobile SMARTS?</vt:lpstr>
      <vt:lpstr>Презентация PowerPoint</vt:lpstr>
      <vt:lpstr>Что такое «Check Mark 2»?</vt:lpstr>
      <vt:lpstr>Что умеет Check Mark 2?</vt:lpstr>
      <vt:lpstr>Оборудование для Check Mark 2  по состоянию на 14 июля 2016 г.</vt:lpstr>
      <vt:lpstr>Постановка остатков ЕГАИС</vt:lpstr>
      <vt:lpstr>Постановка остатков на баланс ЕГАИС</vt:lpstr>
      <vt:lpstr>Сроки постановки на баланс ЕГАИС</vt:lpstr>
      <vt:lpstr>График постановки остатков ЕГАИС</vt:lpstr>
      <vt:lpstr>Для магазинов</vt:lpstr>
      <vt:lpstr>Для складов и оптовиков</vt:lpstr>
      <vt:lpstr>Остатки магазина</vt:lpstr>
      <vt:lpstr>Остатки склада</vt:lpstr>
      <vt:lpstr>Презентация PowerPoint</vt:lpstr>
      <vt:lpstr>Постановка остатков на баланс ЕГАИС Что необходимо собрать</vt:lpstr>
      <vt:lpstr>Постановка остатков на баланс ЕГАИС Что необходимо собрать</vt:lpstr>
      <vt:lpstr>Презентация PowerPoint</vt:lpstr>
      <vt:lpstr>Презентация PowerPoint</vt:lpstr>
      <vt:lpstr>Постановка остатков на баланс ЕГАИС Зачем нужен «большой» штрихкод?</vt:lpstr>
      <vt:lpstr>Постановка остатков на баланс ЕГАИС Что такое номер подтверждения ЕГАИС для форм А и Б?</vt:lpstr>
      <vt:lpstr>Что за формы А и Б?</vt:lpstr>
      <vt:lpstr>Что за формы А и Б</vt:lpstr>
      <vt:lpstr>Другие названия форм А и Б</vt:lpstr>
      <vt:lpstr>Важно помнить!</vt:lpstr>
      <vt:lpstr>Постановка остатков на баланс ЕГАИС Зачем нужно предоставлять номера подтверждений форм А и Б?</vt:lpstr>
      <vt:lpstr>Где всё это взять?</vt:lpstr>
      <vt:lpstr>Способы получить формы А и Б</vt:lpstr>
      <vt:lpstr>Способ № 1 - Оцифровать документы</vt:lpstr>
      <vt:lpstr>Способ № 2 - Запросить у поставщиков</vt:lpstr>
      <vt:lpstr>Способ № 3 - Запросить через УТМ* (Универсальный транспортный модуль)</vt:lpstr>
      <vt:lpstr>Получили формы.  Что дальше?</vt:lpstr>
      <vt:lpstr>Получение форм для бутылок</vt:lpstr>
      <vt:lpstr>Где взять номер подтверждения ЕГАИС формы А для каждой бутылки?</vt:lpstr>
      <vt:lpstr>Презентация PowerPoint</vt:lpstr>
      <vt:lpstr>Презентация PowerPoint</vt:lpstr>
      <vt:lpstr>Где взять номера форм А:</vt:lpstr>
      <vt:lpstr>Где взять номера форм А для бутылок</vt:lpstr>
      <vt:lpstr>Где взять номер подтверждения ЕГАИС формы А для каждой бутылки?</vt:lpstr>
      <vt:lpstr>Что необходимо</vt:lpstr>
      <vt:lpstr>Что получим</vt:lpstr>
      <vt:lpstr>Где взять номер подтверждения ЕГАИС формы Б для бутылок?</vt:lpstr>
      <vt:lpstr>Где взять номера форм Б для бутылок</vt:lpstr>
      <vt:lpstr>Презентация PowerPoint</vt:lpstr>
      <vt:lpstr>Шпаргалка по штрихкодам</vt:lpstr>
      <vt:lpstr>По шагам с Mobile SMARTS</vt:lpstr>
      <vt:lpstr>Пример</vt:lpstr>
      <vt:lpstr>Проектные доработки</vt:lpstr>
      <vt:lpstr>Итог</vt:lpstr>
      <vt:lpstr>Проверка входящей поставки алкоголя</vt:lpstr>
      <vt:lpstr>Проверка входящей поставки алкоголя</vt:lpstr>
      <vt:lpstr>Презентация PowerPoint</vt:lpstr>
      <vt:lpstr>Зачем?</vt:lpstr>
      <vt:lpstr>Презентация PowerPoint</vt:lpstr>
      <vt:lpstr>Проверка входящей поставки алкоголя Как быть?</vt:lpstr>
      <vt:lpstr>Презентация PowerPoint</vt:lpstr>
      <vt:lpstr>Презентация PowerPoint</vt:lpstr>
      <vt:lpstr>Самое главное, что нужно проверить</vt:lpstr>
      <vt:lpstr>Презентация PowerPoint</vt:lpstr>
      <vt:lpstr>Проверка входящей поставки алкоголя Зачем сканировать штрихкоды бутылок?</vt:lpstr>
      <vt:lpstr>Презентация PowerPoint</vt:lpstr>
      <vt:lpstr>Шпаргалка по штрихкодам</vt:lpstr>
      <vt:lpstr>Проверка входящей поставки алкоголя Что будет, если забить и не сканировать?</vt:lpstr>
      <vt:lpstr>Пример</vt:lpstr>
      <vt:lpstr>Проектные доработки</vt:lpstr>
      <vt:lpstr>Итог</vt:lpstr>
      <vt:lpstr>Проверка легальности</vt:lpstr>
      <vt:lpstr>Проверка легальности</vt:lpstr>
      <vt:lpstr>Как проверяется легальность?</vt:lpstr>
      <vt:lpstr>Что проверяет Mobile SMARTS?</vt:lpstr>
      <vt:lpstr>Если по накладной ТТН ЕГАИС одно, а при сканировании через Mobile SMARTS получается другое, то что это означает?</vt:lpstr>
      <vt:lpstr>Что проверяет Check Mark 2?</vt:lpstr>
      <vt:lpstr>Если «Check Mark 2» вернул, что данных нет, что это означает?</vt:lpstr>
      <vt:lpstr>Если «Check Mark 2» вернул одно, а на бутылке другое?</vt:lpstr>
      <vt:lpstr>Что значит «нелегальный алкоголь»?</vt:lpstr>
      <vt:lpstr>Какой бывает нелегальный алкоголь?</vt:lpstr>
      <vt:lpstr>В марке одно, в бутылке другое</vt:lpstr>
      <vt:lpstr>В штрихкоде «мусор»</vt:lpstr>
      <vt:lpstr>«Зеркальные марки»</vt:lpstr>
      <vt:lpstr>Изготовление «зеркальных марок»</vt:lpstr>
      <vt:lpstr>«Зеркальные марки»</vt:lpstr>
      <vt:lpstr>Как выявлять «зеркальные марки»?</vt:lpstr>
      <vt:lpstr>Выявление «зеркальных марок» с Mobile SMARTS</vt:lpstr>
      <vt:lpstr>Выявление «зеркальных марок» с Check Mark 2?</vt:lpstr>
      <vt:lpstr>Презентация PowerPoint</vt:lpstr>
      <vt:lpstr>Что еще</vt:lpstr>
      <vt:lpstr>Итог</vt:lpstr>
      <vt:lpstr>Подбор товара на отгрузку</vt:lpstr>
      <vt:lpstr>Подбор товара на отгрузку</vt:lpstr>
      <vt:lpstr>Как подбирать товар на отгрузку?</vt:lpstr>
      <vt:lpstr>Способ №1.  Подбор «по факту»</vt:lpstr>
      <vt:lpstr>Презентация PowerPoint</vt:lpstr>
      <vt:lpstr>Способ №2.  Подбор «по накладной»</vt:lpstr>
      <vt:lpstr>Презентация PowerPoint</vt:lpstr>
      <vt:lpstr>Подбор товара на отгрузку Зачем сканировать штрихкоды бутылок?</vt:lpstr>
      <vt:lpstr>Проектные доработки</vt:lpstr>
      <vt:lpstr>Проектные доработки: паллеты</vt:lpstr>
      <vt:lpstr>Проектные доработки: транспортная упаковка</vt:lpstr>
      <vt:lpstr>Итог</vt:lpstr>
      <vt:lpstr>Продукты и цены</vt:lpstr>
      <vt:lpstr>Программные продукты</vt:lpstr>
      <vt:lpstr>Лицензии для складов и производств</vt:lpstr>
      <vt:lpstr>Лицензии для магазинов</vt:lpstr>
      <vt:lpstr>Рекомендованное оборудование</vt:lpstr>
      <vt:lpstr>Совместимое оборудование по состоянию на 14 июля 2016 г.</vt:lpstr>
      <vt:lpstr>Оборудование для Check Mark 2  по состоянию на 14 июля 2016 г.</vt:lpstr>
      <vt:lpstr>Заключение</vt:lpstr>
      <vt:lpstr>Вопросы для самопроверки</vt:lpstr>
      <vt:lpstr>Спасибо!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Mobile SMARTS: Магазин 15</dc:title>
  <dc:creator>Учетная запись Майкрософт</dc:creator>
  <cp:lastModifiedBy>Учетная запись Майкрософт</cp:lastModifiedBy>
  <cp:revision>287</cp:revision>
  <dcterms:created xsi:type="dcterms:W3CDTF">2016-04-22T13:44:34Z</dcterms:created>
  <dcterms:modified xsi:type="dcterms:W3CDTF">2016-07-19T15:41:31Z</dcterms:modified>
</cp:coreProperties>
</file>